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3" r:id="rId1"/>
  </p:sldMasterIdLst>
  <p:notesMasterIdLst>
    <p:notesMasterId r:id="rId38"/>
  </p:notesMasterIdLst>
  <p:sldIdLst>
    <p:sldId id="367" r:id="rId2"/>
    <p:sldId id="382" r:id="rId3"/>
    <p:sldId id="371" r:id="rId4"/>
    <p:sldId id="380" r:id="rId5"/>
    <p:sldId id="374" r:id="rId6"/>
    <p:sldId id="375" r:id="rId7"/>
    <p:sldId id="376" r:id="rId8"/>
    <p:sldId id="377" r:id="rId9"/>
    <p:sldId id="378" r:id="rId10"/>
    <p:sldId id="379" r:id="rId11"/>
    <p:sldId id="334" r:id="rId12"/>
    <p:sldId id="336" r:id="rId13"/>
    <p:sldId id="381" r:id="rId14"/>
    <p:sldId id="337" r:id="rId15"/>
    <p:sldId id="340" r:id="rId16"/>
    <p:sldId id="341" r:id="rId17"/>
    <p:sldId id="363" r:id="rId18"/>
    <p:sldId id="361" r:id="rId19"/>
    <p:sldId id="344" r:id="rId20"/>
    <p:sldId id="345" r:id="rId21"/>
    <p:sldId id="347" r:id="rId22"/>
    <p:sldId id="348" r:id="rId23"/>
    <p:sldId id="349" r:id="rId24"/>
    <p:sldId id="350" r:id="rId25"/>
    <p:sldId id="370" r:id="rId26"/>
    <p:sldId id="354" r:id="rId27"/>
    <p:sldId id="355" r:id="rId28"/>
    <p:sldId id="357" r:id="rId29"/>
    <p:sldId id="360" r:id="rId30"/>
    <p:sldId id="368" r:id="rId31"/>
    <p:sldId id="362" r:id="rId32"/>
    <p:sldId id="369" r:id="rId33"/>
    <p:sldId id="285" r:id="rId34"/>
    <p:sldId id="364" r:id="rId35"/>
    <p:sldId id="366" r:id="rId36"/>
    <p:sldId id="365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74"/>
    <a:srgbClr val="FFBD03"/>
    <a:srgbClr val="FFD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5934"/>
    <p:restoredTop sz="94595"/>
  </p:normalViewPr>
  <p:slideViewPr>
    <p:cSldViewPr snapToGrid="0" snapToObjects="1">
      <p:cViewPr>
        <p:scale>
          <a:sx n="60" d="100"/>
          <a:sy n="60" d="100"/>
        </p:scale>
        <p:origin x="144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7248AE-4ED6-BD42-BC76-C9CA87350CDA}" type="datetimeFigureOut">
              <a:rPr lang="en-US" smtClean="0"/>
              <a:t>1/13/18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38140C-7B3E-794A-BB86-E1667F362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78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Bigger names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38140C-7B3E-794A-BB86-E1667F3623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312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Adjunction</a:t>
            </a:r>
            <a:r>
              <a:rPr lang="en-US" baseline="0" dirty="0" smtClean="0"/>
              <a:t> diagram () maybe remove entanglement and </a:t>
            </a:r>
            <a:r>
              <a:rPr lang="en-US" baseline="0" dirty="0" err="1" smtClean="0"/>
              <a:t>superpos</a:t>
            </a:r>
            <a:r>
              <a:rPr lang="en-US" baseline="0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38140C-7B3E-794A-BB86-E1667F3623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277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Animate second q state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38140C-7B3E-794A-BB86-E1667F3623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87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Maybe make bullet three its</a:t>
            </a:r>
            <a:r>
              <a:rPr lang="en-US" baseline="0" dirty="0" smtClean="0"/>
              <a:t> own slide?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38140C-7B3E-794A-BB86-E1667F3623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05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A : Matrix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38140C-7B3E-794A-BB86-E1667F3623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00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Maybe show a </a:t>
            </a:r>
            <a:r>
              <a:rPr lang="en-US" dirty="0" err="1" smtClean="0"/>
              <a:t>kron</a:t>
            </a:r>
            <a:r>
              <a:rPr lang="en-US" dirty="0" smtClean="0"/>
              <a:t> product?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38140C-7B3E-794A-BB86-E1667F3623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0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Clarify: USING FUNCTIONAL EXTENSIONALITY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38140C-7B3E-794A-BB86-E1667F3623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695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picture?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38140C-7B3E-794A-BB86-E1667F3623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84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that Gamma is a typing context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38140C-7B3E-794A-BB86-E1667F36231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225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4AAD347D-5ACD-4C99-B74B-A9C85AD731AF}" type="datetimeFigureOut">
              <a:rPr lang="en-US" smtClean="0"/>
              <a:t>1/13/18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AAD347D-5ACD-4C99-B74B-A9C85AD731AF}" type="datetimeFigureOut">
              <a:rPr lang="en-US" smtClean="0"/>
              <a:t>1/13/18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914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4.tiff"/><Relationship Id="rId5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tiff"/><Relationship Id="rId5" Type="http://schemas.openxmlformats.org/officeDocument/2006/relationships/image" Target="../media/image9.png"/><Relationship Id="rId6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="" xmlns:a16="http://schemas.microsoft.com/office/drawing/2014/main" id="{251CE5EF-761C-498B-84A1-913E57B65A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None/>
            </a:pPr>
            <a:endParaRPr lang="en-US" sz="1600" cap="all">
              <a:solidFill>
                <a:prstClr val="white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3130" y="2593971"/>
            <a:ext cx="2366616" cy="2903822"/>
          </a:xfrm>
          <a:prstGeom prst="rect">
            <a:avLst/>
          </a:prstGeom>
        </p:spPr>
      </p:pic>
      <p:sp>
        <p:nvSpPr>
          <p:cNvPr id="12" name="Freeform 14">
            <a:extLst>
              <a:ext uri="{FF2B5EF4-FFF2-40B4-BE49-F238E27FC236}">
                <a16:creationId xmlns="" xmlns:a16="http://schemas.microsoft.com/office/drawing/2014/main" id="{F2A7D7BD-A16F-48BC-821D-A29AE6482BD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E60AB38D-541D-4832-A1F9-F6D4411C0DC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="" xmlns:a16="http://schemas.microsoft.com/office/drawing/2014/main" id="{B042DFC7-C113-4EF9-BFC6-672E276D8E42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63CFEEF7-D185-441C-9F34-3770D6418DD9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189AAD67-8C33-4F0D-B751-DA4971F0DB39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70092D1D-D711-485B-9E39-FE93B22F83CF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673B358F-78C7-4C2B-B6C8-C5F55E023D05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="" xmlns:a16="http://schemas.microsoft.com/office/drawing/2014/main" id="{1C89A323-E0CB-409A-864F-C569E04A7F10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="" xmlns:a16="http://schemas.microsoft.com/office/drawing/2014/main" id="{D0254575-6F60-4038-8B8D-41C784ABC243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="" xmlns:a16="http://schemas.microsoft.com/office/drawing/2014/main" id="{27DB14D9-9EC5-4931-BBE8-64BDAEA3B0F4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88370818-3226-4654-B001-5E5342097E02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58CA1E1C-D4C8-4484-9F80-A207EF4304C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3CD26F56-4443-4A79-A48C-CC39784604F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C565359C-6E50-48A9-9B3D-93D3D3737F60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78244D48-B2AD-4C0F-9319-21D210E0A29A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1176A4A5-9C31-4C5E-B45E-FEF1F0EC781F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C4DB664A-169F-46F2-ADB3-8666346C831E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6D5FB70A-0D22-4889-BC49-483073324B92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="" xmlns:a16="http://schemas.microsoft.com/office/drawing/2014/main" id="{D6A5B3CE-17E8-4001-93DE-A13AD05EF375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DA9C4522-A12E-41F1-AE13-5ABE2C4CB0F7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99A272C4-ACDE-44B6-BDE0-F75AB94B5443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2B3B6686-F1C5-4FF8-A8F7-8FDC0100FC19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3F1FA9A3-17E0-4349-9EBA-A91051AE071F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="" xmlns:a16="http://schemas.microsoft.com/office/drawing/2014/main" id="{C607861F-9060-4F26-88B0-1062A7BF9F23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2DA0E46A-0D42-46E4-883B-74C204988DDC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8E599A41-2D90-4E83-A5B7-5E8E6D676BF2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8AD8AC32-5613-4569-8A89-23A72EF35B8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74B64DF6-D281-49C9-AA74-6448A5F2B471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9822DE01-CB88-4461-9676-961F6022A634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1DAB4682-F012-4FF0-A053-D3A4DD5753E4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69B2CFE6-90DC-4B4F-B095-17A59CBFB552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0332D148-3C95-4ECC-B04E-FD02E85A1C9F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5CD6A2A6-72E3-4DFF-9B27-C9286B35D41B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83ADAA3A-6AF9-4A09-87AC-CCE38E700713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4F31C531-C99D-409E-B2C5-43C5733115E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="" xmlns:a16="http://schemas.microsoft.com/office/drawing/2014/main" id="{244CC723-05EE-4424-8872-8C622E5B4483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="" xmlns:a16="http://schemas.microsoft.com/office/drawing/2014/main" id="{61960C5B-3561-496B-A9F1-4D02DDBCBD6F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6C605F4D-0881-48A6-A557-BE8FCB4E6109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="" xmlns:a16="http://schemas.microsoft.com/office/drawing/2014/main" id="{12970B96-76D5-4C01-8DF2-DF78C5E5DAE1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84CA2675-F17B-4726-967A-2EE7F06FD3C8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D12E5716-819D-4225-A7E9-5BCAEB5FA087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="" xmlns:a16="http://schemas.microsoft.com/office/drawing/2014/main" id="{9C736359-F4B6-43E8-B378-8AC75E9E8CE9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="" xmlns:a16="http://schemas.microsoft.com/office/drawing/2014/main" id="{513788DE-0733-4386-9016-B5801C807E23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="" xmlns:a16="http://schemas.microsoft.com/office/drawing/2014/main" id="{1358E731-BB1E-4E6B-AB87-AB8E396B18E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="" xmlns:a16="http://schemas.microsoft.com/office/drawing/2014/main" id="{7450F04F-0477-47A8-83FB-5F385964AA2F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="" xmlns:a16="http://schemas.microsoft.com/office/drawing/2014/main" id="{32ABDD0C-B5D2-4A8D-9348-83C41B26981E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="" xmlns:a16="http://schemas.microsoft.com/office/drawing/2014/main" id="{A8F76356-8782-41B4-A622-2A6D410F1687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96F31B4E-FB5B-4402-A650-3822F637A290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="" xmlns:a16="http://schemas.microsoft.com/office/drawing/2014/main" id="{0EDC0E98-71CD-4265-AB58-81C240609B6B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C4AF08B9-3905-4F67-A547-0F4C225030FA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9B3DFCBF-60E6-4EFD-90FD-FAFD229BC9D2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678D4B73-15F7-469B-A35A-FE9CBC212795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="" xmlns:a16="http://schemas.microsoft.com/office/drawing/2014/main" id="{64B934C3-6B3D-4ADA-8806-8DEEFF6C4D08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8FD35627-7A11-4E35-B32C-BACC6EEFE227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31452F55-9207-4709-9AAE-913A39567B2F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="" xmlns:a16="http://schemas.microsoft.com/office/drawing/2014/main" id="{9345BDE9-7232-4EC8-B6CB-6BF3355BA9E7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="" xmlns:a16="http://schemas.microsoft.com/office/drawing/2014/main" id="{C6238A1A-4840-481C-80C4-C5F72370226A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="" xmlns:a16="http://schemas.microsoft.com/office/drawing/2014/main" id="{E3C1FA9D-1B87-457A-8851-45CBAA01EC95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="" xmlns:a16="http://schemas.microsoft.com/office/drawing/2014/main" id="{81F894E6-6D75-426A-A8E4-1462B90199B5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E4F8CBEF-C131-4A69-8A75-3D6231887CAF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="" xmlns:a16="http://schemas.microsoft.com/office/drawing/2014/main" id="{B521C5ED-D664-4EC7-A709-88ACBB445E34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="" xmlns:a16="http://schemas.microsoft.com/office/drawing/2014/main" id="{C46BC0F6-0970-41E0-AB2A-281A548E2FA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BE4FF249-C82E-4A6A-8F85-DC2F3A4E6AD9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="" xmlns:a16="http://schemas.microsoft.com/office/drawing/2014/main" id="{639F5911-9D04-4A5F-B25C-2F79CEE9769B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810A745B-DD48-481C-80D5-7BEB12F450BD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="" xmlns:a16="http://schemas.microsoft.com/office/drawing/2014/main" id="{0C8827AD-66D3-46D4-AEED-2CD625B1808B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1E4AB440-0E60-492C-9B98-67B325D5935F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="" xmlns:a16="http://schemas.microsoft.com/office/drawing/2014/main" id="{831D10D4-B19C-401A-B1AE-6C28CF116F77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FD731D15-EEC1-4431-9D5E-354EBA8BB8C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="" xmlns:a16="http://schemas.microsoft.com/office/drawing/2014/main" id="{B242E054-4CA4-4C40-BBBE-8BE8750FF157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951C058F-E347-4C6F-809F-BF984BE848F4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="" xmlns:a16="http://schemas.microsoft.com/office/drawing/2014/main" id="{1520C2BF-79AD-4899-8870-EB78AD221F9F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="" xmlns:a16="http://schemas.microsoft.com/office/drawing/2014/main" id="{53CC6A43-B00A-4ABE-9C71-7EB2E1794799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="" xmlns:a16="http://schemas.microsoft.com/office/drawing/2014/main" id="{730C8948-B735-48E7-8654-517AFDC2D38F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0F540051-2F96-4034-B845-A12F0558FF72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="" xmlns:a16="http://schemas.microsoft.com/office/drawing/2014/main" id="{71F22505-2338-4D6F-886C-8626A50A2C75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E563CA26-91B9-48A8-BE0D-7181C0591A62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="" xmlns:a16="http://schemas.microsoft.com/office/drawing/2014/main" id="{1DFDEB19-8BF4-442A-A75E-07E347A79CBD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90B59B76-7A8A-45DB-865B-9758BDC8E6DE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="" xmlns:a16="http://schemas.microsoft.com/office/drawing/2014/main" id="{0814EC89-E489-4E35-B54C-70AD34C06815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75941" y="1936691"/>
            <a:ext cx="5601001" cy="204880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dirty="0" smtClean="0"/>
              <a:t>Phantom Types for</a:t>
            </a:r>
            <a:br>
              <a:rPr lang="en-US" sz="4100" dirty="0" smtClean="0"/>
            </a:br>
            <a:r>
              <a:rPr lang="en-US" sz="4100" dirty="0" smtClean="0"/>
              <a:t>Quantum Programs</a:t>
            </a:r>
            <a:endParaRPr lang="en-US" sz="4100" dirty="0"/>
          </a:p>
        </p:txBody>
      </p:sp>
      <p:sp>
        <p:nvSpPr>
          <p:cNvPr id="93" name="Subtitle 2"/>
          <p:cNvSpPr txBox="1">
            <a:spLocks/>
          </p:cNvSpPr>
          <p:nvPr/>
        </p:nvSpPr>
        <p:spPr>
          <a:xfrm>
            <a:off x="-2010339" y="3957924"/>
            <a:ext cx="7197726" cy="14054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Coq for Programming Languages, 2018</a:t>
            </a:r>
          </a:p>
          <a:p>
            <a:r>
              <a:rPr lang="en-US" sz="3200" i="1" cap="none" dirty="0" smtClean="0"/>
              <a:t>Robert Rand</a:t>
            </a:r>
            <a:r>
              <a:rPr lang="en-US" sz="3200" cap="none" dirty="0" smtClean="0"/>
              <a:t>, Jennifer </a:t>
            </a:r>
            <a:r>
              <a:rPr lang="en-US" sz="3200" cap="none" dirty="0" err="1" smtClean="0"/>
              <a:t>Paykin</a:t>
            </a:r>
            <a:r>
              <a:rPr lang="en-US" sz="3200" cap="none" dirty="0" smtClean="0"/>
              <a:t> </a:t>
            </a:r>
          </a:p>
          <a:p>
            <a:r>
              <a:rPr lang="en-US" sz="3200" cap="none" dirty="0"/>
              <a:t>a</a:t>
            </a:r>
            <a:r>
              <a:rPr lang="en-US" sz="3200" cap="none" dirty="0" smtClean="0"/>
              <a:t>nd Steve </a:t>
            </a:r>
            <a:r>
              <a:rPr lang="en-US" sz="3200" cap="none" dirty="0" err="1" smtClean="0"/>
              <a:t>Zdancewic</a:t>
            </a:r>
            <a:endParaRPr lang="en-US" sz="3200" cap="none"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157" y="2592423"/>
            <a:ext cx="1841431" cy="290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42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 Matrices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062177" y="2193458"/>
            <a:ext cx="0" cy="3207882"/>
          </a:xfrm>
          <a:prstGeom prst="straightConnector1">
            <a:avLst/>
          </a:prstGeom>
          <a:ln w="3175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062177" y="5401339"/>
            <a:ext cx="5440326" cy="3545"/>
          </a:xfrm>
          <a:prstGeom prst="straightConnector1">
            <a:avLst/>
          </a:prstGeom>
          <a:ln w="3175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700130" y="5571460"/>
            <a:ext cx="45105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Simplicity of Computation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829386" y="3194994"/>
            <a:ext cx="22327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Expressivity </a:t>
            </a:r>
          </a:p>
          <a:p>
            <a:r>
              <a:rPr lang="en-US" sz="3200" dirty="0" smtClean="0"/>
              <a:t>of Types</a:t>
            </a:r>
            <a:endParaRPr 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3551274" y="2365259"/>
            <a:ext cx="4179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mr-IN" sz="2800" dirty="0" smtClean="0"/>
              <a:t>'</a:t>
            </a:r>
            <a:r>
              <a:rPr lang="en-US" sz="2800" dirty="0" smtClean="0"/>
              <a:t>M_(</a:t>
            </a:r>
            <a:r>
              <a:rPr lang="en-US" sz="2800" dirty="0" err="1" smtClean="0"/>
              <a:t>m,n</a:t>
            </a:r>
            <a:r>
              <a:rPr lang="en-US" sz="2800" dirty="0" smtClean="0"/>
              <a:t>) </a:t>
            </a:r>
            <a:r>
              <a:rPr lang="en-US" sz="2800" dirty="0" smtClean="0"/>
              <a:t>[</a:t>
            </a:r>
            <a:r>
              <a:rPr lang="en-US" sz="2800" dirty="0" err="1" smtClean="0"/>
              <a:t>ssreflect</a:t>
            </a:r>
            <a:r>
              <a:rPr lang="en-US" sz="2800" dirty="0" smtClean="0"/>
              <a:t> style] </a:t>
            </a:r>
            <a:endParaRPr lang="en-US" sz="28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753521" y="4454243"/>
            <a:ext cx="1431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Matrix</a:t>
            </a:r>
            <a:endParaRPr lang="en-US" sz="28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6921621" y="4856386"/>
            <a:ext cx="1625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No type</a:t>
            </a:r>
            <a:endParaRPr lang="en-US" sz="28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6791040" y="4031582"/>
            <a:ext cx="2839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smtClean="0">
                <a:solidFill>
                  <a:srgbClr val="FFC000"/>
                </a:solidFill>
              </a:rPr>
              <a:t>Phantom </a:t>
            </a:r>
            <a:r>
              <a:rPr lang="en-US" sz="2800" dirty="0" smtClean="0">
                <a:solidFill>
                  <a:srgbClr val="FFC000"/>
                </a:solidFill>
              </a:rPr>
              <a:t>Matrix</a:t>
            </a:r>
            <a:endParaRPr lang="en-US" sz="2800" dirty="0" smtClean="0">
              <a:solidFill>
                <a:srgbClr val="FFC000"/>
              </a:solidFill>
            </a:endParaRPr>
          </a:p>
        </p:txBody>
      </p:sp>
      <p:sp useBgFill="1"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35079" y="2935830"/>
            <a:ext cx="11440632" cy="1510391"/>
          </a:xfrm>
          <a:ln w="635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 defTabSz="914400">
              <a:spcAft>
                <a:spcPts val="0"/>
              </a:spcAft>
              <a:buClrTx/>
              <a:buSzTx/>
              <a:buNone/>
            </a:pPr>
            <a:r>
              <a:rPr lang="en-US" sz="4000" dirty="0" smtClean="0">
                <a:latin typeface="Consolas" charset="0"/>
                <a:ea typeface="Consolas" charset="0"/>
                <a:cs typeface="Consolas" charset="0"/>
              </a:rPr>
              <a:t> Matrix (m n : </a:t>
            </a:r>
            <a:r>
              <a:rPr lang="de-DE" sz="4000" dirty="0" err="1" smtClean="0">
                <a:latin typeface="Consolas" charset="0"/>
                <a:ea typeface="Consolas" charset="0"/>
                <a:cs typeface="Consolas" charset="0"/>
              </a:rPr>
              <a:t>nat</a:t>
            </a:r>
            <a:r>
              <a:rPr lang="en-US" sz="4000" dirty="0" smtClean="0">
                <a:latin typeface="Consolas" charset="0"/>
                <a:ea typeface="Consolas" charset="0"/>
                <a:cs typeface="Consolas" charset="0"/>
              </a:rPr>
              <a:t>) := </a:t>
            </a:r>
            <a:r>
              <a:rPr lang="en-US" sz="4000" dirty="0" err="1" smtClean="0">
                <a:latin typeface="Consolas" charset="0"/>
                <a:ea typeface="Consolas" charset="0"/>
                <a:cs typeface="Consolas" charset="0"/>
              </a:rPr>
              <a:t>nat</a:t>
            </a:r>
            <a:r>
              <a:rPr lang="en-US" sz="4000" dirty="0" smtClean="0">
                <a:latin typeface="Consolas" charset="0"/>
                <a:ea typeface="Consolas" charset="0"/>
                <a:cs typeface="Consolas" charset="0"/>
              </a:rPr>
              <a:t> -&gt; </a:t>
            </a:r>
            <a:r>
              <a:rPr lang="en-US" sz="4000" dirty="0" err="1" smtClean="0">
                <a:latin typeface="Consolas" charset="0"/>
                <a:ea typeface="Consolas" charset="0"/>
                <a:cs typeface="Consolas" charset="0"/>
              </a:rPr>
              <a:t>nat</a:t>
            </a:r>
            <a:r>
              <a:rPr lang="en-US" sz="4000" dirty="0" smtClean="0">
                <a:latin typeface="Consolas" charset="0"/>
                <a:ea typeface="Consolas" charset="0"/>
                <a:cs typeface="Consolas" charset="0"/>
              </a:rPr>
              <a:t> -&gt; C </a:t>
            </a:r>
          </a:p>
        </p:txBody>
      </p:sp>
    </p:spTree>
    <p:extLst>
      <p:ext uri="{BB962C8B-B14F-4D97-AF65-F5344CB8AC3E}">
        <p14:creationId xmlns:p14="http://schemas.microsoft.com/office/powerpoint/2010/main" val="42759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2" grpId="0" uiExpand="1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dirty="0" smtClean="0"/>
              <a:t>Why Functions?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defTabSz="914400">
              <a:spcAft>
                <a:spcPts val="0"/>
              </a:spcAft>
              <a:buClrTx/>
              <a:buSzTx/>
              <a:buNone/>
            </a:pP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sk-SK" sz="3200" dirty="0" smtClean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sk-SK" sz="3200" dirty="0">
                <a:latin typeface="Cambria Math" charset="0"/>
                <a:ea typeface="Cambria Math" charset="0"/>
                <a:cs typeface="Cambria Math" charset="0"/>
              </a:rPr>
              <a:t>†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dirty="0" err="1" smtClean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 j := (A j 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)^*</a:t>
            </a:r>
          </a:p>
          <a:p>
            <a:pPr marL="0" indent="0" defTabSz="914400">
              <a:spcAft>
                <a:spcPts val="0"/>
              </a:spcAft>
              <a:buClrTx/>
              <a:buSzTx/>
              <a:buNone/>
            </a:pPr>
            <a:endParaRPr lang="en-US" sz="3200" dirty="0">
              <a:latin typeface="Consolas" charset="0"/>
              <a:ea typeface="Consolas" charset="0"/>
              <a:cs typeface="Consolas" charset="0"/>
            </a:endParaRPr>
          </a:p>
          <a:p>
            <a:pPr marL="0" indent="0" defTabSz="914400">
              <a:spcAft>
                <a:spcPts val="0"/>
              </a:spcAft>
              <a:buClrTx/>
              <a:buSzTx/>
              <a:buNone/>
            </a:pP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(I n) </a:t>
            </a:r>
            <a:r>
              <a:rPr lang="en-US" sz="3200" dirty="0" err="1" smtClean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 j := if (</a:t>
            </a:r>
            <a:r>
              <a:rPr lang="en-US" sz="3200" dirty="0" err="1" smtClean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=? j) &amp;&amp; (</a:t>
            </a:r>
            <a:r>
              <a:rPr lang="en-US" sz="3200" dirty="0" err="1" smtClean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 &lt;? n) then 1</a:t>
            </a:r>
          </a:p>
          <a:p>
            <a:pPr marL="0" indent="0" defTabSz="914400">
              <a:spcAft>
                <a:spcPts val="0"/>
              </a:spcAft>
              <a:buClrTx/>
              <a:buSzTx/>
              <a:buNone/>
            </a:pP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			   				    else 0    </a:t>
            </a:r>
            <a:endParaRPr lang="en-US" sz="32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25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dirty="0" smtClean="0"/>
              <a:t>Why Phantom Types?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10691036" cy="3649133"/>
          </a:xfrm>
        </p:spPr>
        <p:txBody>
          <a:bodyPr>
            <a:normAutofit/>
          </a:bodyPr>
          <a:lstStyle/>
          <a:p>
            <a:pPr marL="0" indent="0" defTabSz="914400">
              <a:spcAft>
                <a:spcPts val="0"/>
              </a:spcAft>
              <a:buClrTx/>
              <a:buSzTx/>
              <a:buNone/>
            </a:pP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 (A : Matrix m n) </a:t>
            </a:r>
            <a:r>
              <a:rPr lang="de-DE" sz="3200" dirty="0" smtClean="0">
                <a:latin typeface="Consolas" charset="0"/>
                <a:ea typeface="Consolas" charset="0"/>
                <a:cs typeface="Consolas" charset="0"/>
              </a:rPr>
              <a:t>×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 (B : Matrix n o) </a:t>
            </a:r>
            <a:r>
              <a:rPr lang="en-US" sz="3200" dirty="0" err="1" smtClean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 j := </a:t>
            </a:r>
          </a:p>
          <a:p>
            <a:pPr marL="0" indent="0" defTabSz="914400">
              <a:spcAft>
                <a:spcPts val="0"/>
              </a:spcAft>
              <a:buClrTx/>
              <a:buSzTx/>
              <a:buNone/>
            </a:pP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  sum n (fun x =&gt; A </a:t>
            </a:r>
            <a:r>
              <a:rPr lang="en-US" sz="3200" dirty="0" err="1" smtClean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 x * B x j)</a:t>
            </a:r>
          </a:p>
          <a:p>
            <a:pPr defTabSz="914400"/>
            <a:endParaRPr lang="en-US" sz="3200" dirty="0">
              <a:latin typeface="Consolas" charset="0"/>
              <a:ea typeface="Consolas" charset="0"/>
              <a:cs typeface="Consolas" charset="0"/>
            </a:endParaRPr>
          </a:p>
          <a:p>
            <a:pPr marL="0" indent="0" defTabSz="914400">
              <a:buNone/>
            </a:pP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A : Matrix m n) 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⊗ (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B : Matrix o p) </a:t>
            </a:r>
            <a:r>
              <a:rPr lang="en-US" sz="3200" dirty="0" err="1" smtClean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 j := </a:t>
            </a:r>
            <a:endParaRPr lang="en-US" sz="3200" dirty="0">
              <a:latin typeface="Consolas" charset="0"/>
              <a:ea typeface="Consolas" charset="0"/>
              <a:cs typeface="Consolas" charset="0"/>
            </a:endParaRPr>
          </a:p>
          <a:p>
            <a:pPr marL="0" indent="0" defTabSz="914400">
              <a:buNone/>
            </a:pP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  A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/m) (j/n) * B (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i%m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) (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j%n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sz="3200" dirty="0"/>
          </a:p>
          <a:p>
            <a:pPr marL="0" indent="0" defTabSz="914400">
              <a:spcAft>
                <a:spcPts val="0"/>
              </a:spcAft>
              <a:buClrTx/>
              <a:buSzTx/>
              <a:buNone/>
            </a:pP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32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64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dirty="0" smtClean="0"/>
              <a:t>Why </a:t>
            </a:r>
            <a:r>
              <a:rPr lang="en-US" b="1" dirty="0" smtClean="0"/>
              <a:t>Not</a:t>
            </a:r>
            <a:r>
              <a:rPr lang="en-US" dirty="0" smtClean="0"/>
              <a:t> Full Dependent Types?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10691036" cy="3649133"/>
          </a:xfrm>
        </p:spPr>
        <p:txBody>
          <a:bodyPr>
            <a:normAutofit/>
          </a:bodyPr>
          <a:lstStyle/>
          <a:p>
            <a:pPr defTabSz="914400">
              <a:spcAft>
                <a:spcPts val="0"/>
              </a:spcAft>
              <a:buClrTx/>
              <a:buSzTx/>
            </a:pPr>
            <a:r>
              <a:rPr lang="en-US" sz="3200" dirty="0" smtClean="0">
                <a:ea typeface="Consolas" charset="0"/>
                <a:cs typeface="Consolas" charset="0"/>
              </a:rPr>
              <a:t>Carrying around natural number proofs</a:t>
            </a:r>
          </a:p>
          <a:p>
            <a:pPr defTabSz="914400">
              <a:spcAft>
                <a:spcPts val="0"/>
              </a:spcAft>
              <a:buClrTx/>
              <a:buSzTx/>
            </a:pPr>
            <a:endParaRPr lang="en-US" sz="3200" dirty="0" smtClean="0">
              <a:ea typeface="Consolas" charset="0"/>
              <a:cs typeface="Consolas" charset="0"/>
            </a:endParaRPr>
          </a:p>
          <a:p>
            <a:pPr defTabSz="914400">
              <a:spcAft>
                <a:spcPts val="0"/>
              </a:spcAft>
              <a:buClrTx/>
              <a:buSzTx/>
            </a:pPr>
            <a:r>
              <a:rPr lang="en-US" sz="3200" dirty="0" err="1" smtClean="0">
                <a:ea typeface="Consolas" charset="0"/>
                <a:cs typeface="Consolas" charset="0"/>
              </a:rPr>
              <a:t>Kronecker</a:t>
            </a:r>
            <a:r>
              <a:rPr lang="en-US" sz="3200" dirty="0" smtClean="0">
                <a:ea typeface="Consolas" charset="0"/>
                <a:cs typeface="Consolas" charset="0"/>
              </a:rPr>
              <a:t> product </a:t>
            </a:r>
            <a:r>
              <a:rPr lang="en-US" sz="3200" i="1" dirty="0" smtClean="0">
                <a:ea typeface="Consolas" charset="0"/>
                <a:cs typeface="Consolas" charset="0"/>
              </a:rPr>
              <a:t>multiplies</a:t>
            </a:r>
            <a:r>
              <a:rPr lang="en-US" sz="3200" dirty="0" smtClean="0">
                <a:ea typeface="Consolas" charset="0"/>
                <a:cs typeface="Consolas" charset="0"/>
              </a:rPr>
              <a:t> dimensions</a:t>
            </a:r>
          </a:p>
          <a:p>
            <a:pPr lvl="1" defTabSz="914400">
              <a:spcAft>
                <a:spcPts val="0"/>
              </a:spcAft>
              <a:buClrTx/>
              <a:buSzTx/>
            </a:pPr>
            <a:r>
              <a:rPr lang="en-US" sz="3000" dirty="0" smtClean="0">
                <a:latin typeface="Consolas" charset="0"/>
                <a:ea typeface="Consolas" charset="0"/>
                <a:cs typeface="Consolas" charset="0"/>
              </a:rPr>
              <a:t>⊗ : Matrix m n -&gt; Matrix o p -&gt; Matrix </a:t>
            </a:r>
            <a:r>
              <a:rPr lang="en-US" sz="3000" dirty="0" err="1" smtClean="0">
                <a:latin typeface="Consolas" charset="0"/>
                <a:ea typeface="Consolas" charset="0"/>
                <a:cs typeface="Consolas" charset="0"/>
              </a:rPr>
              <a:t>mo</a:t>
            </a:r>
            <a:r>
              <a:rPr lang="en-US" sz="3000" dirty="0" smtClean="0">
                <a:latin typeface="Consolas" charset="0"/>
                <a:ea typeface="Consolas" charset="0"/>
                <a:cs typeface="Consolas" charset="0"/>
              </a:rPr>
              <a:t> np  </a:t>
            </a:r>
          </a:p>
          <a:p>
            <a:pPr lvl="1" defTabSz="914400">
              <a:spcAft>
                <a:spcPts val="0"/>
              </a:spcAft>
              <a:buClrTx/>
              <a:buSzTx/>
            </a:pPr>
            <a:endParaRPr lang="en-US" sz="3200" dirty="0" smtClean="0">
              <a:latin typeface="Consolas" charset="0"/>
              <a:ea typeface="Consolas" charset="0"/>
              <a:cs typeface="Consolas" charset="0"/>
            </a:endParaRPr>
          </a:p>
          <a:p>
            <a:pPr defTabSz="914400">
              <a:spcAft>
                <a:spcPts val="0"/>
              </a:spcAft>
              <a:buClrTx/>
              <a:buSzTx/>
            </a:pPr>
            <a:r>
              <a:rPr lang="en-US" sz="3200" dirty="0" smtClean="0">
                <a:ea typeface="Consolas" charset="0"/>
                <a:cs typeface="Consolas" charset="0"/>
              </a:rPr>
              <a:t>Bounded </a:t>
            </a:r>
            <a:r>
              <a:rPr lang="en-US" sz="3200" dirty="0" err="1" smtClean="0">
                <a:ea typeface="Consolas" charset="0"/>
                <a:cs typeface="Consolas" charset="0"/>
              </a:rPr>
              <a:t>nats</a:t>
            </a:r>
            <a:r>
              <a:rPr lang="en-US" sz="3200" dirty="0" smtClean="0">
                <a:ea typeface="Consolas" charset="0"/>
                <a:cs typeface="Consolas" charset="0"/>
              </a:rPr>
              <a:t> are hard to compute with </a:t>
            </a:r>
            <a:endParaRPr lang="en-US" sz="3200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89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Can We prove?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10415015" cy="3649133"/>
          </a:xfrm>
        </p:spPr>
        <p:txBody>
          <a:bodyPr>
            <a:normAutofit/>
          </a:bodyPr>
          <a:lstStyle/>
          <a:p>
            <a:r>
              <a:rPr lang="de-DE" sz="3200" dirty="0" smtClean="0">
                <a:latin typeface="Consolas" charset="0"/>
                <a:ea typeface="Consolas" charset="0"/>
                <a:cs typeface="Consolas" charset="0"/>
              </a:rPr>
              <a:t>Lemma </a:t>
            </a:r>
            <a:r>
              <a:rPr lang="de-DE" sz="3200" dirty="0" err="1">
                <a:latin typeface="Consolas" charset="0"/>
                <a:ea typeface="Consolas" charset="0"/>
                <a:cs typeface="Consolas" charset="0"/>
              </a:rPr>
              <a:t>kron_mixed_product</a:t>
            </a:r>
            <a:r>
              <a:rPr lang="de-DE" sz="3200" dirty="0"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de-DE" sz="3200" dirty="0" smtClean="0">
                <a:latin typeface="Consolas" charset="0"/>
                <a:ea typeface="Consolas" charset="0"/>
                <a:cs typeface="Consolas" charset="0"/>
              </a:rPr>
              <a:t>∀ A B C D, 			(</a:t>
            </a:r>
            <a:r>
              <a:rPr lang="de-DE" sz="3200" dirty="0">
                <a:latin typeface="Consolas" charset="0"/>
                <a:ea typeface="Consolas" charset="0"/>
                <a:cs typeface="Consolas" charset="0"/>
              </a:rPr>
              <a:t>A ⊗ B) × (C ⊗ D) = (A × C) ⊗ (B × D</a:t>
            </a:r>
            <a:r>
              <a:rPr lang="de-DE" sz="3200" dirty="0" smtClean="0">
                <a:latin typeface="Consolas" charset="0"/>
                <a:ea typeface="Consolas" charset="0"/>
                <a:cs typeface="Consolas" charset="0"/>
              </a:rPr>
              <a:t>).</a:t>
            </a:r>
          </a:p>
          <a:p>
            <a:r>
              <a:rPr lang="de-DE" sz="3200" dirty="0" err="1" smtClean="0">
                <a:latin typeface="Consolas" charset="0"/>
                <a:ea typeface="Consolas" charset="0"/>
                <a:cs typeface="Consolas" charset="0"/>
              </a:rPr>
              <a:t>Associative</a:t>
            </a:r>
            <a:r>
              <a:rPr lang="de-DE" sz="3200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de-DE" sz="3200" dirty="0" err="1" smtClean="0">
                <a:latin typeface="Consolas" charset="0"/>
                <a:ea typeface="Consolas" charset="0"/>
                <a:cs typeface="Consolas" charset="0"/>
              </a:rPr>
              <a:t>commutative</a:t>
            </a:r>
            <a:r>
              <a:rPr lang="de-DE" sz="3200" dirty="0" smtClean="0">
                <a:latin typeface="Consolas" charset="0"/>
                <a:ea typeface="Consolas" charset="0"/>
                <a:cs typeface="Consolas" charset="0"/>
              </a:rPr>
              <a:t>, distributive </a:t>
            </a:r>
            <a:r>
              <a:rPr lang="de-DE" sz="3200" dirty="0" err="1" smtClean="0">
                <a:latin typeface="Consolas" charset="0"/>
                <a:ea typeface="Consolas" charset="0"/>
                <a:cs typeface="Consolas" charset="0"/>
              </a:rPr>
              <a:t>laws</a:t>
            </a:r>
            <a:r>
              <a:rPr lang="de-DE" sz="3200" dirty="0" smtClean="0">
                <a:latin typeface="Consolas" charset="0"/>
                <a:ea typeface="Consolas" charset="0"/>
                <a:cs typeface="Consolas" charset="0"/>
              </a:rPr>
              <a:t>.</a:t>
            </a:r>
          </a:p>
          <a:p>
            <a:r>
              <a:rPr lang="de-DE" sz="3200" dirty="0" smtClean="0">
                <a:latin typeface="Consolas" charset="0"/>
                <a:ea typeface="Consolas" charset="0"/>
                <a:cs typeface="Consolas" charset="0"/>
              </a:rPr>
              <a:t>Most relevant </a:t>
            </a:r>
            <a:r>
              <a:rPr lang="de-DE" sz="3200" dirty="0" err="1" smtClean="0">
                <a:latin typeface="Consolas" charset="0"/>
                <a:ea typeface="Consolas" charset="0"/>
                <a:cs typeface="Consolas" charset="0"/>
              </a:rPr>
              <a:t>theorems</a:t>
            </a:r>
            <a:r>
              <a:rPr lang="de-DE" sz="3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3200" dirty="0" err="1" smtClean="0">
                <a:latin typeface="Consolas" charset="0"/>
                <a:ea typeface="Consolas" charset="0"/>
                <a:cs typeface="Consolas" charset="0"/>
              </a:rPr>
              <a:t>about</a:t>
            </a:r>
            <a:r>
              <a:rPr lang="de-DE" sz="3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3200" dirty="0" err="1" smtClean="0">
                <a:latin typeface="Consolas" charset="0"/>
                <a:ea typeface="Consolas" charset="0"/>
                <a:cs typeface="Consolas" charset="0"/>
              </a:rPr>
              <a:t>matrices</a:t>
            </a:r>
            <a:r>
              <a:rPr lang="de-DE" sz="3200" dirty="0" smtClean="0">
                <a:latin typeface="Consolas" charset="0"/>
                <a:ea typeface="Consolas" charset="0"/>
                <a:cs typeface="Consolas" charset="0"/>
              </a:rPr>
              <a:t>.</a:t>
            </a:r>
          </a:p>
          <a:p>
            <a:endParaRPr lang="en-US" sz="32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353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</a:t>
            </a:r>
            <a:r>
              <a:rPr lang="en-US" sz="4000" b="1" smtClean="0"/>
              <a:t>Can’t</a:t>
            </a:r>
            <a:r>
              <a:rPr lang="en-US" smtClean="0"/>
              <a:t> We prove?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defTabSz="914400">
                  <a:spcAft>
                    <a:spcPts val="0"/>
                  </a:spcAft>
                  <a:buClrTx/>
                  <a:buSzTx/>
                </a:pPr>
                <a:r>
                  <a:rPr lang="en-US" sz="3200" dirty="0" smtClean="0">
                    <a:latin typeface="Consolas" charset="0"/>
                    <a:ea typeface="Consolas" charset="0"/>
                    <a:cs typeface="Consolas" charset="0"/>
                  </a:rPr>
                  <a:t>A </a:t>
                </a:r>
                <a:r>
                  <a:rPr lang="de-DE" sz="3200" dirty="0">
                    <a:latin typeface="Consolas" charset="0"/>
                    <a:ea typeface="Consolas" charset="0"/>
                    <a:cs typeface="Consolas" charset="0"/>
                  </a:rPr>
                  <a:t>×</a:t>
                </a:r>
                <a:r>
                  <a:rPr lang="en-US" sz="3200" dirty="0" smtClean="0">
                    <a:latin typeface="Consolas" charset="0"/>
                    <a:ea typeface="Consolas" charset="0"/>
                    <a:cs typeface="Consolas" charset="0"/>
                  </a:rPr>
                  <a:t> I = A</a:t>
                </a:r>
              </a:p>
              <a:p>
                <a:pPr defTabSz="914400">
                  <a:spcAft>
                    <a:spcPts val="0"/>
                  </a:spcAft>
                  <a:buClrTx/>
                  <a:buSzTx/>
                </a:pPr>
                <a:r>
                  <a:rPr lang="en-US" sz="3200" dirty="0" smtClean="0">
                    <a:latin typeface="Consolas" charset="0"/>
                    <a:ea typeface="Consolas" charset="0"/>
                    <a:cs typeface="Consolas" charset="0"/>
                  </a:rPr>
                  <a:t>I </a:t>
                </a:r>
                <a:r>
                  <a:rPr lang="de-DE" sz="3200" dirty="0">
                    <a:latin typeface="Consolas" charset="0"/>
                    <a:ea typeface="Consolas" charset="0"/>
                    <a:cs typeface="Consolas" charset="0"/>
                  </a:rPr>
                  <a:t>×</a:t>
                </a:r>
                <a:r>
                  <a:rPr lang="en-US" sz="3200" dirty="0" smtClean="0">
                    <a:latin typeface="Consolas" charset="0"/>
                    <a:ea typeface="Consolas" charset="0"/>
                    <a:cs typeface="Consolas" charset="0"/>
                  </a:rPr>
                  <a:t> A = A</a:t>
                </a:r>
              </a:p>
              <a:p>
                <a:pPr defTabSz="914400">
                  <a:spcAft>
                    <a:spcPts val="0"/>
                  </a:spcAft>
                  <a:buClrTx/>
                  <a:buSzTx/>
                </a:pPr>
                <a:r>
                  <a:rPr lang="en-US" sz="3200" dirty="0" smtClean="0">
                    <a:latin typeface="Consolas" charset="0"/>
                    <a:ea typeface="Consolas" charset="0"/>
                    <a:cs typeface="Consolas" charset="0"/>
                  </a:rPr>
                  <a:t>I1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  <a:ea typeface="Consolas" charset="0"/>
                        <a:cs typeface="Consolas" charset="0"/>
                      </a:rPr>
                      <m:t>⊗</m:t>
                    </m:r>
                  </m:oMath>
                </a14:m>
                <a:r>
                  <a:rPr lang="en-US" sz="3200" dirty="0" smtClean="0">
                    <a:latin typeface="Consolas" charset="0"/>
                    <a:ea typeface="Consolas" charset="0"/>
                    <a:cs typeface="Consolas" charset="0"/>
                  </a:rPr>
                  <a:t> A = A (other direction is fine)</a:t>
                </a:r>
              </a:p>
              <a:p>
                <a:pPr defTabSz="914400">
                  <a:spcAft>
                    <a:spcPts val="0"/>
                  </a:spcAft>
                  <a:buClrTx/>
                  <a:buSzTx/>
                </a:pPr>
                <a:endParaRPr lang="en-US" sz="32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defTabSz="914400">
                  <a:spcAft>
                    <a:spcPts val="0"/>
                  </a:spcAft>
                  <a:buClrTx/>
                  <a:buSzTx/>
                </a:pPr>
                <a:endParaRPr lang="en-US" sz="3200" dirty="0" smtClean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463040" y="5248656"/>
            <a:ext cx="88647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mtClean="0"/>
              <a:t>We need a </a:t>
            </a:r>
            <a:r>
              <a:rPr lang="en-US" sz="4400" i="1" smtClean="0"/>
              <a:t>well-formedness </a:t>
            </a:r>
            <a:r>
              <a:rPr lang="en-US" sz="4400" smtClean="0"/>
              <a:t>condition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137525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Well-Formedness Condition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425303" y="2294467"/>
                <a:ext cx="10951534" cy="364913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85750" indent="-28575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8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6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4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14400">
                  <a:spcAft>
                    <a:spcPts val="0"/>
                  </a:spcAft>
                  <a:buClrTx/>
                  <a:buSzTx/>
                  <a:buNone/>
                </a:pPr>
                <a:r>
                  <a:rPr lang="en-US" sz="3200" dirty="0" smtClean="0">
                    <a:latin typeface="Consolas" charset="0"/>
                    <a:ea typeface="Consolas" charset="0"/>
                    <a:cs typeface="Consolas" charset="0"/>
                  </a:rPr>
                  <a:t>Definition </a:t>
                </a:r>
                <a:r>
                  <a:rPr lang="en-US" sz="3200" dirty="0" err="1" smtClean="0">
                    <a:latin typeface="Consolas" charset="0"/>
                    <a:ea typeface="Consolas" charset="0"/>
                    <a:cs typeface="Consolas" charset="0"/>
                  </a:rPr>
                  <a:t>WF_Matrix</a:t>
                </a:r>
                <a:r>
                  <a:rPr lang="en-US" sz="3200" dirty="0" smtClean="0">
                    <a:latin typeface="Consolas" charset="0"/>
                    <a:ea typeface="Consolas" charset="0"/>
                    <a:cs typeface="Consolas" charset="0"/>
                  </a:rPr>
                  <a:t> {m n} (A : Matrix m n) := 	∀ </a:t>
                </a:r>
                <a:r>
                  <a:rPr lang="en-US" sz="3200" dirty="0" err="1" smtClean="0">
                    <a:latin typeface="Consolas" charset="0"/>
                    <a:ea typeface="Consolas" charset="0"/>
                    <a:cs typeface="Consolas" charset="0"/>
                  </a:rPr>
                  <a:t>i</a:t>
                </a:r>
                <a:r>
                  <a:rPr lang="en-US" sz="3200" dirty="0" smtClean="0">
                    <a:latin typeface="Consolas" charset="0"/>
                    <a:ea typeface="Consolas" charset="0"/>
                    <a:cs typeface="Consolas" charset="0"/>
                  </a:rPr>
                  <a:t> j, </a:t>
                </a:r>
                <a:r>
                  <a:rPr lang="en-US" sz="3200" dirty="0">
                    <a:latin typeface="Consolas" charset="0"/>
                    <a:ea typeface="Consolas" charset="0"/>
                    <a:cs typeface="Consolas" charset="0"/>
                  </a:rPr>
                  <a:t>i</a:t>
                </a:r>
                <a:r>
                  <a:rPr lang="en-US" sz="3200" dirty="0" smtClean="0">
                    <a:latin typeface="Consolas" charset="0"/>
                    <a:ea typeface="Consolas" charset="0"/>
                    <a:cs typeface="Consolas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  <a:ea typeface="Consolas" charset="0"/>
                        <a:cs typeface="Consolas" charset="0"/>
                      </a:rPr>
                      <m:t>≥</m:t>
                    </m:r>
                  </m:oMath>
                </a14:m>
                <a:r>
                  <a:rPr lang="en-US" sz="3200" dirty="0" smtClean="0">
                    <a:latin typeface="Consolas" charset="0"/>
                    <a:ea typeface="Consolas" charset="0"/>
                    <a:cs typeface="Consolas" charset="0"/>
                  </a:rPr>
                  <a:t> m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  <a:ea typeface="Consolas" charset="0"/>
                        <a:cs typeface="Consolas" charset="0"/>
                      </a:rPr>
                      <m:t>∨ </m:t>
                    </m:r>
                  </m:oMath>
                </a14:m>
                <a:r>
                  <a:rPr lang="en-US" sz="3200" dirty="0" smtClean="0">
                    <a:latin typeface="Consolas" charset="0"/>
                    <a:ea typeface="Consolas" charset="0"/>
                    <a:cs typeface="Consolas" charset="0"/>
                  </a:rPr>
                  <a:t> y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  <a:ea typeface="Consolas" charset="0"/>
                        <a:cs typeface="Consolas" charset="0"/>
                      </a:rPr>
                      <m:t>≥ </m:t>
                    </m:r>
                  </m:oMath>
                </a14:m>
                <a:r>
                  <a:rPr lang="en-US" sz="3200" dirty="0" smtClean="0">
                    <a:latin typeface="Consolas" charset="0"/>
                    <a:ea typeface="Consolas" charset="0"/>
                    <a:cs typeface="Consolas" charset="0"/>
                  </a:rPr>
                  <a:t> j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  <a:ea typeface="Consolas" charset="0"/>
                        <a:cs typeface="Consolas" charset="0"/>
                      </a:rPr>
                      <m:t>→</m:t>
                    </m:r>
                  </m:oMath>
                </a14:m>
                <a:r>
                  <a:rPr lang="en-US" sz="3200" dirty="0" smtClean="0">
                    <a:latin typeface="Consolas" charset="0"/>
                    <a:ea typeface="Consolas" charset="0"/>
                    <a:cs typeface="Consolas" charset="0"/>
                  </a:rPr>
                  <a:t> A </a:t>
                </a:r>
                <a:r>
                  <a:rPr lang="en-US" sz="3200" dirty="0" err="1" smtClean="0">
                    <a:latin typeface="Consolas" charset="0"/>
                    <a:ea typeface="Consolas" charset="0"/>
                    <a:cs typeface="Consolas" charset="0"/>
                  </a:rPr>
                  <a:t>i</a:t>
                </a:r>
                <a:r>
                  <a:rPr lang="en-US" sz="3200" dirty="0" smtClean="0">
                    <a:latin typeface="Consolas" charset="0"/>
                    <a:ea typeface="Consolas" charset="0"/>
                    <a:cs typeface="Consolas" charset="0"/>
                  </a:rPr>
                  <a:t> j = 0. </a:t>
                </a:r>
                <a:endParaRPr lang="en-US" sz="32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defTabSz="914400">
                  <a:spcAft>
                    <a:spcPts val="0"/>
                  </a:spcAft>
                  <a:buClrTx/>
                  <a:buSzTx/>
                </a:pPr>
                <a:endParaRPr lang="en-US" sz="3200" dirty="0" smtClean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03" y="2294467"/>
                <a:ext cx="10951534" cy="3649133"/>
              </a:xfrm>
              <a:prstGeom prst="rect">
                <a:avLst/>
              </a:prstGeom>
              <a:blipFill rotWithShape="0">
                <a:blip r:embed="rId3"/>
                <a:stretch>
                  <a:fillRect l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25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Proved!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1" y="2065867"/>
            <a:ext cx="10806952" cy="3688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Char char="•"/>
            </a:pPr>
            <a:r>
              <a:rPr lang="en-US" sz="3200" dirty="0" smtClean="0">
                <a:solidFill>
                  <a:prstClr val="white"/>
                </a:solidFill>
                <a:latin typeface="Consolas" charset="0"/>
                <a:ea typeface="Consolas" charset="0"/>
                <a:cs typeface="Consolas" charset="0"/>
              </a:rPr>
              <a:t>Lemma mmult_1_l:	∀ A, 	</a:t>
            </a:r>
            <a:r>
              <a:rPr lang="en-US" sz="3200" dirty="0" err="1" smtClean="0">
                <a:solidFill>
                  <a:prstClr val="white"/>
                </a:solidFill>
                <a:latin typeface="Consolas" charset="0"/>
                <a:ea typeface="Consolas" charset="0"/>
                <a:cs typeface="Consolas" charset="0"/>
              </a:rPr>
              <a:t>WF_Matrix</a:t>
            </a:r>
            <a:r>
              <a:rPr lang="en-US" sz="3200" dirty="0" smtClean="0">
                <a:solidFill>
                  <a:prstClr val="white"/>
                </a:solidFill>
                <a:latin typeface="Consolas" charset="0"/>
                <a:ea typeface="Consolas" charset="0"/>
                <a:cs typeface="Consolas" charset="0"/>
              </a:rPr>
              <a:t> A -&gt;</a:t>
            </a:r>
          </a:p>
          <a:p>
            <a:pPr marL="285750" lvl="0" indent="-285750"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Char char="•"/>
            </a:pPr>
            <a:r>
              <a:rPr lang="en-US" sz="3200" dirty="0">
                <a:solidFill>
                  <a:prstClr val="white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dirty="0" smtClean="0">
                <a:solidFill>
                  <a:prstClr val="white"/>
                </a:solidFill>
                <a:latin typeface="Consolas" charset="0"/>
                <a:ea typeface="Consolas" charset="0"/>
                <a:cs typeface="Consolas" charset="0"/>
              </a:rPr>
              <a:t> I </a:t>
            </a:r>
            <a:r>
              <a:rPr lang="de-DE" sz="3200" dirty="0" smtClean="0">
                <a:solidFill>
                  <a:prstClr val="white"/>
                </a:solidFill>
                <a:latin typeface="Consolas" charset="0"/>
                <a:ea typeface="Consolas" charset="0"/>
                <a:cs typeface="Consolas" charset="0"/>
              </a:rPr>
              <a:t>× A</a:t>
            </a:r>
            <a:r>
              <a:rPr lang="en-US" sz="3200" dirty="0" smtClean="0">
                <a:solidFill>
                  <a:prstClr val="white"/>
                </a:solidFill>
                <a:latin typeface="Consolas" charset="0"/>
                <a:ea typeface="Consolas" charset="0"/>
                <a:cs typeface="Consolas" charset="0"/>
              </a:rPr>
              <a:t> = A</a:t>
            </a:r>
          </a:p>
          <a:p>
            <a:pPr marL="285750" lvl="0" indent="-285750"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Char char="•"/>
            </a:pPr>
            <a:r>
              <a:rPr lang="en-US" sz="3200" dirty="0">
                <a:solidFill>
                  <a:prstClr val="white"/>
                </a:solidFill>
                <a:latin typeface="Consolas" charset="0"/>
                <a:ea typeface="Consolas" charset="0"/>
                <a:cs typeface="Consolas" charset="0"/>
              </a:rPr>
              <a:t>Lemma m</a:t>
            </a:r>
            <a:r>
              <a:rPr lang="en-US" sz="3200" dirty="0" smtClean="0">
                <a:solidFill>
                  <a:prstClr val="white"/>
                </a:solidFill>
                <a:latin typeface="Consolas" charset="0"/>
                <a:ea typeface="Consolas" charset="0"/>
                <a:cs typeface="Consolas" charset="0"/>
              </a:rPr>
              <a:t>mult_1_r:</a:t>
            </a:r>
            <a:r>
              <a:rPr lang="en-US" sz="3200" dirty="0">
                <a:solidFill>
                  <a:prstClr val="white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3200" dirty="0" smtClean="0">
                <a:solidFill>
                  <a:prstClr val="white"/>
                </a:solidFill>
                <a:latin typeface="Consolas" charset="0"/>
                <a:ea typeface="Consolas" charset="0"/>
                <a:cs typeface="Consolas" charset="0"/>
              </a:rPr>
              <a:t>∀ A</a:t>
            </a:r>
            <a:r>
              <a:rPr lang="en-US" sz="3200" dirty="0">
                <a:solidFill>
                  <a:prstClr val="white"/>
                </a:solidFill>
                <a:latin typeface="Consolas" charset="0"/>
                <a:ea typeface="Consolas" charset="0"/>
                <a:cs typeface="Consolas" charset="0"/>
              </a:rPr>
              <a:t>, 	</a:t>
            </a:r>
            <a:r>
              <a:rPr lang="en-US" sz="3200" dirty="0" err="1">
                <a:solidFill>
                  <a:prstClr val="white"/>
                </a:solidFill>
                <a:latin typeface="Consolas" charset="0"/>
                <a:ea typeface="Consolas" charset="0"/>
                <a:cs typeface="Consolas" charset="0"/>
              </a:rPr>
              <a:t>WF_Matrix</a:t>
            </a:r>
            <a:r>
              <a:rPr lang="en-US" sz="3200" dirty="0">
                <a:solidFill>
                  <a:prstClr val="white"/>
                </a:solidFill>
                <a:latin typeface="Consolas" charset="0"/>
                <a:ea typeface="Consolas" charset="0"/>
                <a:cs typeface="Consolas" charset="0"/>
              </a:rPr>
              <a:t> A -&gt;</a:t>
            </a:r>
          </a:p>
          <a:p>
            <a:pPr marL="285750" lvl="0" indent="-285750"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Char char="•"/>
            </a:pPr>
            <a:r>
              <a:rPr lang="en-US" sz="3200" dirty="0">
                <a:solidFill>
                  <a:prstClr val="white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200" dirty="0" smtClean="0">
                <a:solidFill>
                  <a:prstClr val="white"/>
                </a:solidFill>
                <a:latin typeface="Consolas" charset="0"/>
                <a:ea typeface="Consolas" charset="0"/>
                <a:cs typeface="Consolas" charset="0"/>
              </a:rPr>
              <a:t>A </a:t>
            </a:r>
            <a:r>
              <a:rPr lang="de-DE" sz="3200" dirty="0">
                <a:solidFill>
                  <a:prstClr val="white"/>
                </a:solidFill>
                <a:latin typeface="Consolas" charset="0"/>
                <a:ea typeface="Consolas" charset="0"/>
                <a:cs typeface="Consolas" charset="0"/>
              </a:rPr>
              <a:t>× </a:t>
            </a:r>
            <a:r>
              <a:rPr lang="de-DE" sz="3200" dirty="0" smtClean="0">
                <a:solidFill>
                  <a:prstClr val="white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3200" dirty="0" smtClean="0">
                <a:solidFill>
                  <a:prstClr val="white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dirty="0">
                <a:solidFill>
                  <a:prstClr val="white"/>
                </a:solidFill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sz="3200" dirty="0" smtClean="0">
                <a:solidFill>
                  <a:prstClr val="white"/>
                </a:solidFill>
                <a:latin typeface="Consolas" charset="0"/>
                <a:ea typeface="Consolas" charset="0"/>
                <a:cs typeface="Consolas" charset="0"/>
              </a:rPr>
              <a:t>A</a:t>
            </a:r>
          </a:p>
          <a:p>
            <a:pPr marL="285750" lvl="0" indent="-285750"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Char char="•"/>
            </a:pPr>
            <a:r>
              <a:rPr lang="de-DE" sz="3200" dirty="0" smtClean="0">
                <a:solidFill>
                  <a:prstClr val="white"/>
                </a:solidFill>
                <a:latin typeface="Consolas" charset="0"/>
                <a:ea typeface="Consolas" charset="0"/>
                <a:cs typeface="Consolas" charset="0"/>
              </a:rPr>
              <a:t>Lemma kron_1_l : ∀</a:t>
            </a:r>
            <a:r>
              <a:rPr lang="en-US" sz="3200" dirty="0" smtClean="0">
                <a:solidFill>
                  <a:prstClr val="white"/>
                </a:solidFill>
                <a:latin typeface="Consolas" charset="0"/>
                <a:ea typeface="Consolas" charset="0"/>
                <a:cs typeface="Consolas" charset="0"/>
              </a:rPr>
              <a:t> A</a:t>
            </a:r>
            <a:r>
              <a:rPr lang="en-US" sz="3200" dirty="0">
                <a:solidFill>
                  <a:prstClr val="white"/>
                </a:solidFill>
                <a:latin typeface="Consolas" charset="0"/>
                <a:ea typeface="Consolas" charset="0"/>
                <a:cs typeface="Consolas" charset="0"/>
              </a:rPr>
              <a:t>, 	</a:t>
            </a:r>
            <a:r>
              <a:rPr lang="en-US" sz="3200" dirty="0" err="1">
                <a:solidFill>
                  <a:prstClr val="white"/>
                </a:solidFill>
                <a:latin typeface="Consolas" charset="0"/>
                <a:ea typeface="Consolas" charset="0"/>
                <a:cs typeface="Consolas" charset="0"/>
              </a:rPr>
              <a:t>WF_Matrix</a:t>
            </a:r>
            <a:r>
              <a:rPr lang="en-US" sz="3200" dirty="0">
                <a:solidFill>
                  <a:prstClr val="white"/>
                </a:solidFill>
                <a:latin typeface="Consolas" charset="0"/>
                <a:ea typeface="Consolas" charset="0"/>
                <a:cs typeface="Consolas" charset="0"/>
              </a:rPr>
              <a:t> A -&gt;</a:t>
            </a:r>
          </a:p>
          <a:p>
            <a:pPr marL="285750" lvl="0" indent="-285750">
              <a:spcAft>
                <a:spcPts val="1000"/>
              </a:spcAft>
              <a:buClr>
                <a:prstClr val="white"/>
              </a:buClr>
              <a:buSzPct val="100000"/>
              <a:buFont typeface="Arial"/>
              <a:buChar char="•"/>
            </a:pPr>
            <a:r>
              <a:rPr lang="en-US" sz="3200" dirty="0">
                <a:solidFill>
                  <a:prstClr val="white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200" dirty="0" smtClean="0">
                <a:solidFill>
                  <a:prstClr val="white"/>
                </a:solidFill>
                <a:latin typeface="Consolas" charset="0"/>
                <a:ea typeface="Consolas" charset="0"/>
                <a:cs typeface="Consolas" charset="0"/>
              </a:rPr>
              <a:t>I1 </a:t>
            </a:r>
            <a:r>
              <a:rPr lang="de-DE" sz="3200" dirty="0">
                <a:solidFill>
                  <a:prstClr val="white"/>
                </a:solidFill>
                <a:latin typeface="Consolas" charset="0"/>
                <a:ea typeface="Consolas" charset="0"/>
                <a:cs typeface="Consolas" charset="0"/>
              </a:rPr>
              <a:t>⊗ </a:t>
            </a:r>
            <a:r>
              <a:rPr lang="de-DE" sz="3200" dirty="0" smtClean="0">
                <a:solidFill>
                  <a:prstClr val="white"/>
                </a:solidFill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en-US" sz="3200" dirty="0" smtClean="0">
                <a:solidFill>
                  <a:prstClr val="white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dirty="0">
                <a:solidFill>
                  <a:prstClr val="white"/>
                </a:solidFill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sz="3200" dirty="0" smtClean="0">
                <a:solidFill>
                  <a:prstClr val="white"/>
                </a:solidFill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de-DE" sz="3200" dirty="0" smtClean="0">
                <a:solidFill>
                  <a:prstClr val="white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0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Quantum Matrices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lvl="0" indent="0" defTabSz="914400">
                  <a:spcAft>
                    <a:spcPts val="0"/>
                  </a:spcAft>
                  <a:buClrTx/>
                  <a:buSzTx/>
                  <a:buNone/>
                </a:pPr>
                <a:r>
                  <a:rPr lang="en-US" sz="3200" dirty="0" smtClean="0">
                    <a:latin typeface="Consolas" charset="0"/>
                    <a:ea typeface="Consolas" charset="0"/>
                    <a:cs typeface="Consolas" charset="0"/>
                  </a:rPr>
                  <a:t>Definition Unitary (U : Matrix n n) :=  </a:t>
                </a:r>
              </a:p>
              <a:p>
                <a:pPr marL="0" lvl="0" indent="0" defTabSz="914400">
                  <a:spcAft>
                    <a:spcPts val="0"/>
                  </a:spcAft>
                  <a:buClrTx/>
                  <a:buSzTx/>
                  <a:buNone/>
                </a:pPr>
                <a:r>
                  <a:rPr lang="en-US" sz="3200" dirty="0" smtClean="0">
                    <a:latin typeface="Consolas" charset="0"/>
                    <a:ea typeface="Consolas" charset="0"/>
                    <a:cs typeface="Consolas" charset="0"/>
                  </a:rPr>
                  <a:t>  </a:t>
                </a:r>
                <a:r>
                  <a:rPr lang="en-US" sz="3200" dirty="0" err="1" smtClean="0">
                    <a:latin typeface="Consolas" charset="0"/>
                    <a:ea typeface="Consolas" charset="0"/>
                    <a:cs typeface="Consolas" charset="0"/>
                  </a:rPr>
                  <a:t>WF_Matrix</a:t>
                </a:r>
                <a:r>
                  <a:rPr lang="en-US" sz="3200" dirty="0" smtClean="0">
                    <a:latin typeface="Consolas" charset="0"/>
                    <a:ea typeface="Consolas" charset="0"/>
                    <a:cs typeface="Consolas" charset="0"/>
                  </a:rPr>
                  <a:t> U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charset="0"/>
                        <a:ea typeface="Consolas" charset="0"/>
                        <a:cs typeface="Consolas" charset="0"/>
                      </a:rPr>
                      <m:t>∧</m:t>
                    </m:r>
                  </m:oMath>
                </a14:m>
                <a:r>
                  <a:rPr lang="en-US" sz="3200" dirty="0" smtClean="0">
                    <a:latin typeface="Consolas" charset="0"/>
                    <a:ea typeface="Consolas" charset="0"/>
                    <a:cs typeface="Consolas" charset="0"/>
                  </a:rPr>
                  <a:t>  </a:t>
                </a:r>
                <a:r>
                  <a:rPr lang="en-US" sz="3200" dirty="0" smtClean="0">
                    <a:solidFill>
                      <a:srgbClr val="00FF74"/>
                    </a:solidFill>
                    <a:latin typeface="Consolas" charset="0"/>
                    <a:ea typeface="Consolas" charset="0"/>
                    <a:cs typeface="Consolas" charset="0"/>
                  </a:rPr>
                  <a:t>U† × U = Id n</a:t>
                </a:r>
                <a:r>
                  <a:rPr lang="en-US" sz="3200" dirty="0" smtClean="0">
                    <a:latin typeface="Consolas" charset="0"/>
                    <a:ea typeface="Consolas" charset="0"/>
                    <a:cs typeface="Consolas" charset="0"/>
                  </a:rPr>
                  <a:t>.</a:t>
                </a:r>
              </a:p>
              <a:p>
                <a:pPr marL="0" lvl="0" indent="0" defTabSz="914400">
                  <a:spcAft>
                    <a:spcPts val="0"/>
                  </a:spcAft>
                  <a:buClrTx/>
                  <a:buSzTx/>
                  <a:buNone/>
                </a:pPr>
                <a:endParaRPr lang="en-US" sz="32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0" lvl="0" indent="0" defTabSz="914400">
                  <a:spcAft>
                    <a:spcPts val="0"/>
                  </a:spcAft>
                  <a:buClrTx/>
                  <a:buSzTx/>
                  <a:buNone/>
                </a:pPr>
                <a:r>
                  <a:rPr lang="en-US" sz="3200" dirty="0">
                    <a:latin typeface="Consolas" charset="0"/>
                    <a:ea typeface="Consolas" charset="0"/>
                    <a:cs typeface="Consolas" charset="0"/>
                  </a:rPr>
                  <a:t>Definition </a:t>
                </a:r>
                <a:r>
                  <a:rPr lang="en-US" sz="3200" dirty="0" err="1" smtClean="0">
                    <a:latin typeface="Consolas" charset="0"/>
                    <a:ea typeface="Consolas" charset="0"/>
                    <a:cs typeface="Consolas" charset="0"/>
                  </a:rPr>
                  <a:t>Pure_State</a:t>
                </a:r>
                <a:r>
                  <a:rPr lang="en-US" sz="3200" dirty="0" smtClean="0">
                    <a:latin typeface="Consolas" charset="0"/>
                    <a:ea typeface="Consolas" charset="0"/>
                    <a:cs typeface="Consolas" charset="0"/>
                  </a:rPr>
                  <a:t> </a:t>
                </a:r>
                <a:r>
                  <a:rPr lang="en-US" sz="3200" dirty="0">
                    <a:latin typeface="Consolas" charset="0"/>
                    <a:ea typeface="Consolas" charset="0"/>
                    <a:cs typeface="Consolas" charset="0"/>
                  </a:rPr>
                  <a:t>(</a:t>
                </a:r>
                <a:r>
                  <a:rPr lang="en-US" sz="3200" dirty="0" err="1">
                    <a:latin typeface="Consolas" charset="0"/>
                    <a:ea typeface="Consolas" charset="0"/>
                    <a:cs typeface="Consolas" charset="0"/>
                  </a:rPr>
                  <a:t>ρ</a:t>
                </a:r>
                <a:r>
                  <a:rPr lang="en-US" sz="3200" dirty="0">
                    <a:latin typeface="Consolas" charset="0"/>
                    <a:ea typeface="Consolas" charset="0"/>
                    <a:cs typeface="Consolas" charset="0"/>
                  </a:rPr>
                  <a:t> : </a:t>
                </a:r>
                <a:r>
                  <a:rPr lang="en-US" sz="3200" dirty="0" smtClean="0">
                    <a:latin typeface="Consolas" charset="0"/>
                    <a:ea typeface="Consolas" charset="0"/>
                    <a:cs typeface="Consolas" charset="0"/>
                  </a:rPr>
                  <a:t>Matrix n n) :=   </a:t>
                </a:r>
              </a:p>
              <a:p>
                <a:pPr marL="0" lvl="0" indent="0" defTabSz="914400">
                  <a:spcAft>
                    <a:spcPts val="0"/>
                  </a:spcAft>
                  <a:buClrTx/>
                  <a:buSzTx/>
                  <a:buNone/>
                </a:pPr>
                <a:r>
                  <a:rPr lang="en-US" sz="3200" dirty="0">
                    <a:latin typeface="Consolas" charset="0"/>
                    <a:ea typeface="Consolas" charset="0"/>
                    <a:cs typeface="Consolas" charset="0"/>
                  </a:rPr>
                  <a:t> </a:t>
                </a:r>
                <a:r>
                  <a:rPr lang="en-US" sz="3200" dirty="0" smtClean="0">
                    <a:latin typeface="Consolas" charset="0"/>
                    <a:ea typeface="Consolas" charset="0"/>
                    <a:cs typeface="Consolas" charset="0"/>
                  </a:rPr>
                  <a:t> </a:t>
                </a:r>
                <a:r>
                  <a:rPr lang="en-US" sz="3200" dirty="0" err="1" smtClean="0">
                    <a:latin typeface="Consolas" charset="0"/>
                    <a:ea typeface="Consolas" charset="0"/>
                    <a:cs typeface="Consolas" charset="0"/>
                  </a:rPr>
                  <a:t>WF_Matrix</a:t>
                </a:r>
                <a:r>
                  <a:rPr lang="en-US" sz="3200" dirty="0" smtClean="0">
                    <a:latin typeface="Consolas" charset="0"/>
                    <a:ea typeface="Consolas" charset="0"/>
                    <a:cs typeface="Consolas" charset="0"/>
                  </a:rPr>
                  <a:t> </a:t>
                </a:r>
                <a:r>
                  <a:rPr lang="en-US" sz="3200" dirty="0" err="1">
                    <a:latin typeface="Consolas" charset="0"/>
                    <a:ea typeface="Consolas" charset="0"/>
                    <a:cs typeface="Consolas" charset="0"/>
                  </a:rPr>
                  <a:t>ρ</a:t>
                </a:r>
                <a:r>
                  <a:rPr lang="en-US" sz="3200" dirty="0">
                    <a:latin typeface="Consolas" charset="0"/>
                    <a:ea typeface="Consolas" charset="0"/>
                    <a:cs typeface="Consolas" charset="0"/>
                  </a:rPr>
                  <a:t> </a:t>
                </a:r>
                <a:r>
                  <a:rPr lang="en-US" sz="3200" dirty="0" smtClean="0">
                    <a:latin typeface="Consolas" charset="0"/>
                    <a:ea typeface="Consolas" charset="0"/>
                    <a:cs typeface="Consolas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charset="0"/>
                        <a:ea typeface="Consolas" charset="0"/>
                        <a:cs typeface="Consolas" charset="0"/>
                      </a:rPr>
                      <m:t>∧</m:t>
                    </m:r>
                  </m:oMath>
                </a14:m>
                <a:r>
                  <a:rPr lang="en-US" sz="3200" dirty="0" smtClean="0">
                    <a:latin typeface="Consolas" charset="0"/>
                    <a:ea typeface="Consolas" charset="0"/>
                    <a:cs typeface="Consolas" charset="0"/>
                  </a:rPr>
                  <a:t> </a:t>
                </a:r>
                <a:r>
                  <a:rPr lang="en-US" sz="3200" dirty="0">
                    <a:solidFill>
                      <a:srgbClr val="00FF74"/>
                    </a:solidFill>
                    <a:latin typeface="Consolas" charset="0"/>
                    <a:ea typeface="Consolas" charset="0"/>
                    <a:cs typeface="Consolas" charset="0"/>
                  </a:rPr>
                  <a:t>trace </a:t>
                </a:r>
                <a:r>
                  <a:rPr lang="en-US" sz="3200" dirty="0" err="1">
                    <a:solidFill>
                      <a:srgbClr val="00FF74"/>
                    </a:solidFill>
                    <a:latin typeface="Consolas" charset="0"/>
                    <a:ea typeface="Consolas" charset="0"/>
                    <a:cs typeface="Consolas" charset="0"/>
                  </a:rPr>
                  <a:t>ρ</a:t>
                </a:r>
                <a:r>
                  <a:rPr lang="en-US" sz="3200" dirty="0">
                    <a:solidFill>
                      <a:srgbClr val="00FF74"/>
                    </a:solidFill>
                    <a:latin typeface="Consolas" charset="0"/>
                    <a:ea typeface="Consolas" charset="0"/>
                    <a:cs typeface="Consolas" charset="0"/>
                  </a:rPr>
                  <a:t> = 1</a:t>
                </a:r>
                <a:r>
                  <a:rPr lang="en-US" sz="3200" dirty="0">
                    <a:latin typeface="Consolas" charset="0"/>
                    <a:ea typeface="Consolas" charset="0"/>
                    <a:cs typeface="Consolas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charset="0"/>
                        <a:ea typeface="Consolas" charset="0"/>
                        <a:cs typeface="Consolas" charset="0"/>
                      </a:rPr>
                      <m:t>∧</m:t>
                    </m:r>
                  </m:oMath>
                </a14:m>
                <a:r>
                  <a:rPr lang="en-US" sz="3200" dirty="0" smtClean="0">
                    <a:latin typeface="Consolas" charset="0"/>
                    <a:ea typeface="Consolas" charset="0"/>
                    <a:cs typeface="Consolas" charset="0"/>
                  </a:rPr>
                  <a:t> </a:t>
                </a:r>
                <a:r>
                  <a:rPr lang="en-US" sz="3200" dirty="0" err="1">
                    <a:solidFill>
                      <a:srgbClr val="00FF74"/>
                    </a:solidFill>
                    <a:latin typeface="Consolas" charset="0"/>
                    <a:ea typeface="Consolas" charset="0"/>
                    <a:cs typeface="Consolas" charset="0"/>
                  </a:rPr>
                  <a:t>ρ</a:t>
                </a:r>
                <a:r>
                  <a:rPr lang="en-US" sz="3200" dirty="0">
                    <a:solidFill>
                      <a:srgbClr val="00FF74"/>
                    </a:solidFill>
                    <a:latin typeface="Consolas" charset="0"/>
                    <a:ea typeface="Consolas" charset="0"/>
                    <a:cs typeface="Consolas" charset="0"/>
                  </a:rPr>
                  <a:t> = </a:t>
                </a:r>
                <a:r>
                  <a:rPr lang="en-US" sz="3200" dirty="0" err="1">
                    <a:solidFill>
                      <a:srgbClr val="00FF74"/>
                    </a:solidFill>
                    <a:latin typeface="Consolas" charset="0"/>
                    <a:ea typeface="Consolas" charset="0"/>
                    <a:cs typeface="Consolas" charset="0"/>
                  </a:rPr>
                  <a:t>ρ</a:t>
                </a:r>
                <a:r>
                  <a:rPr lang="en-US" sz="3200" dirty="0">
                    <a:solidFill>
                      <a:srgbClr val="00FF74"/>
                    </a:solidFill>
                    <a:latin typeface="Consolas" charset="0"/>
                    <a:ea typeface="Consolas" charset="0"/>
                    <a:cs typeface="Consolas" charset="0"/>
                  </a:rPr>
                  <a:t> × </a:t>
                </a:r>
                <a:r>
                  <a:rPr lang="en-US" sz="3200" dirty="0" err="1">
                    <a:solidFill>
                      <a:srgbClr val="00FF74"/>
                    </a:solidFill>
                    <a:latin typeface="Consolas" charset="0"/>
                    <a:ea typeface="Consolas" charset="0"/>
                    <a:cs typeface="Consolas" charset="0"/>
                  </a:rPr>
                  <a:t>ρ</a:t>
                </a:r>
                <a:r>
                  <a:rPr lang="en-US" sz="3200" dirty="0" smtClean="0">
                    <a:latin typeface="Consolas" charset="0"/>
                    <a:ea typeface="Consolas" charset="0"/>
                    <a:cs typeface="Consolas" charset="0"/>
                  </a:rPr>
                  <a:t>.</a:t>
                </a:r>
              </a:p>
              <a:p>
                <a:pPr marL="0" lvl="0" indent="0" defTabSz="914400">
                  <a:spcAft>
                    <a:spcPts val="0"/>
                  </a:spcAft>
                  <a:buClrTx/>
                  <a:buSzTx/>
                  <a:buNone/>
                </a:pPr>
                <a:endParaRPr lang="en-US" sz="3200" dirty="0">
                  <a:latin typeface="Consolas" charset="0"/>
                  <a:ea typeface="Consolas" charset="0"/>
                  <a:cs typeface="Consolas" charset="0"/>
                </a:endParaRPr>
              </a:p>
              <a:p>
                <a:pPr marL="0" lvl="0" indent="0" defTabSz="914400">
                  <a:spcAft>
                    <a:spcPts val="0"/>
                  </a:spcAft>
                  <a:buClrTx/>
                  <a:buSzTx/>
                  <a:buNone/>
                </a:pPr>
                <a:r>
                  <a:rPr lang="mr-IN" sz="3200" dirty="0" err="1">
                    <a:latin typeface="Consolas" charset="0"/>
                    <a:ea typeface="Consolas" charset="0"/>
                    <a:cs typeface="Consolas" charset="0"/>
                  </a:rPr>
                  <a:t>Inductive</a:t>
                </a:r>
                <a:r>
                  <a:rPr lang="mr-IN" sz="3200" dirty="0">
                    <a:latin typeface="Consolas" charset="0"/>
                    <a:ea typeface="Consolas" charset="0"/>
                    <a:cs typeface="Consolas" charset="0"/>
                  </a:rPr>
                  <a:t> </a:t>
                </a:r>
                <a:r>
                  <a:rPr lang="mr-IN" sz="3200" dirty="0" err="1" smtClean="0">
                    <a:latin typeface="Consolas" charset="0"/>
                    <a:ea typeface="Consolas" charset="0"/>
                    <a:cs typeface="Consolas" charset="0"/>
                  </a:rPr>
                  <a:t>Mixed_State</a:t>
                </a:r>
                <a:r>
                  <a:rPr lang="mr-IN" sz="3200" dirty="0" smtClean="0">
                    <a:latin typeface="Consolas" charset="0"/>
                    <a:ea typeface="Consolas" charset="0"/>
                    <a:cs typeface="Consolas" charset="0"/>
                  </a:rPr>
                  <a:t> </a:t>
                </a:r>
                <a:r>
                  <a:rPr lang="en-US" sz="3200" dirty="0">
                    <a:latin typeface="Consolas" charset="0"/>
                    <a:ea typeface="Consolas" charset="0"/>
                    <a:cs typeface="Consolas" charset="0"/>
                  </a:rPr>
                  <a:t>(</a:t>
                </a:r>
                <a:r>
                  <a:rPr lang="en-US" sz="3200" dirty="0" err="1">
                    <a:latin typeface="Consolas" charset="0"/>
                    <a:ea typeface="Consolas" charset="0"/>
                    <a:cs typeface="Consolas" charset="0"/>
                  </a:rPr>
                  <a:t>ρ</a:t>
                </a:r>
                <a:r>
                  <a:rPr lang="en-US" sz="3200" dirty="0">
                    <a:latin typeface="Consolas" charset="0"/>
                    <a:ea typeface="Consolas" charset="0"/>
                    <a:cs typeface="Consolas" charset="0"/>
                  </a:rPr>
                  <a:t> : Matrix n n) </a:t>
                </a:r>
                <a:r>
                  <a:rPr lang="mr-IN" sz="3200" dirty="0" smtClean="0">
                    <a:latin typeface="Consolas" charset="0"/>
                    <a:ea typeface="Consolas" charset="0"/>
                    <a:cs typeface="Consolas" charset="0"/>
                  </a:rPr>
                  <a:t>:=</a:t>
                </a:r>
                <a:r>
                  <a:rPr lang="en-US" sz="3200" dirty="0" smtClean="0">
                    <a:latin typeface="Consolas" charset="0"/>
                    <a:ea typeface="Consolas" charset="0"/>
                    <a:cs typeface="Consolas" charset="0"/>
                  </a:rPr>
                  <a:t> </a:t>
                </a:r>
                <a:r>
                  <a:rPr lang="mr-IN" sz="3200" dirty="0" smtClean="0">
                    <a:latin typeface="Consolas" charset="0"/>
                    <a:ea typeface="Consolas" charset="0"/>
                    <a:cs typeface="Consolas" charset="0"/>
                  </a:rPr>
                  <a:t>…</a:t>
                </a:r>
                <a:r>
                  <a:rPr lang="en-US" sz="3200" dirty="0" smtClean="0">
                    <a:latin typeface="Consolas" charset="0"/>
                    <a:ea typeface="Consolas" charset="0"/>
                    <a:cs typeface="Consolas" charset="0"/>
                  </a:rPr>
                  <a:t/>
                </a:r>
                <a:br>
                  <a:rPr lang="en-US" sz="3200" dirty="0" smtClean="0">
                    <a:latin typeface="Consolas" charset="0"/>
                    <a:ea typeface="Consolas" charset="0"/>
                    <a:cs typeface="Consolas" charset="0"/>
                  </a:rPr>
                </a:br>
                <a:endParaRPr lang="en-US" sz="3200" dirty="0">
                  <a:latin typeface="Consolas" charset="0"/>
                  <a:ea typeface="Consolas" charset="0"/>
                  <a:cs typeface="Consolas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406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Quantum Circuits</a:t>
            </a:r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4501306" y="3334814"/>
            <a:ext cx="879339" cy="56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401306" y="2065867"/>
                <a:ext cx="1391927" cy="316069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lIns="180000" tIns="1080000" rIns="90000" bIns="1260000" rtlCol="0" anchor="ctr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charset="0"/>
                        </a:rPr>
                        <m:t>𝐶</m:t>
                      </m:r>
                    </m:oMath>
                  </m:oMathPara>
                </a14:m>
                <a:endParaRPr lang="en-US" sz="480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306" y="2065867"/>
                <a:ext cx="1391927" cy="316069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 flipH="1" flipV="1">
            <a:off x="4501306" y="2824564"/>
            <a:ext cx="90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4511636" y="3850144"/>
            <a:ext cx="879339" cy="56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4490975" y="2282020"/>
            <a:ext cx="90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4498933" y="4970356"/>
            <a:ext cx="90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4517732" y="4386592"/>
            <a:ext cx="879339" cy="56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6793233" y="3051368"/>
            <a:ext cx="879339" cy="56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6793233" y="2522830"/>
            <a:ext cx="90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6803563" y="3566698"/>
            <a:ext cx="879339" cy="56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6790860" y="4686910"/>
            <a:ext cx="90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6809659" y="4103146"/>
            <a:ext cx="879339" cy="56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Left Brace 23"/>
          <p:cNvSpPr/>
          <p:nvPr/>
        </p:nvSpPr>
        <p:spPr>
          <a:xfrm>
            <a:off x="3656926" y="2115286"/>
            <a:ext cx="567601" cy="3111279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/>
          <p:cNvSpPr/>
          <p:nvPr/>
        </p:nvSpPr>
        <p:spPr>
          <a:xfrm>
            <a:off x="7917611" y="2432884"/>
            <a:ext cx="530352" cy="242666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000636" y="3334814"/>
            <a:ext cx="510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smtClean="0"/>
              <a:t>m</a:t>
            </a:r>
            <a:endParaRPr lang="en-US" sz="3200" i="1"/>
          </a:p>
        </p:txBody>
      </p:sp>
      <p:sp>
        <p:nvSpPr>
          <p:cNvPr id="33" name="TextBox 32"/>
          <p:cNvSpPr txBox="1"/>
          <p:nvPr/>
        </p:nvSpPr>
        <p:spPr>
          <a:xfrm>
            <a:off x="8552242" y="3322483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/>
              <a:t>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80266" y="2759488"/>
                <a:ext cx="2382275" cy="18446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uk-UA" sz="4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4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4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uk-UA" sz="4400" i="1" smtClean="0">
                                    <a:latin typeface="Cambria Math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4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uk-UA" sz="4400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uk-UA" sz="4400" i="1" smtClean="0">
                                    <a:latin typeface="Cambria Math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uk-UA" sz="4400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uk-UA" sz="4400" i="1" smtClean="0">
                                    <a:latin typeface="Cambria Math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4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40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66" y="2759488"/>
                <a:ext cx="2382275" cy="1844608"/>
              </a:xfrm>
              <a:prstGeom prst="rect">
                <a:avLst/>
              </a:prstGeom>
              <a:blipFill rotWithShape="0">
                <a:blip r:embed="rId3"/>
                <a:stretch>
                  <a:fillRect r="-19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053912" y="4712942"/>
                <a:ext cx="163166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charset="0"/>
                            </a:rPr>
                            <m:t>𝑚</m:t>
                          </m:r>
                        </m:sup>
                      </m:sSup>
                      <m:r>
                        <a:rPr lang="en-US" sz="3200" b="0" i="1" smtClean="0">
                          <a:latin typeface="Cambria Math" charset="0"/>
                        </a:rPr>
                        <m:t>×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912" y="4712942"/>
                <a:ext cx="1631665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8948504" y="2759488"/>
                <a:ext cx="2382275" cy="18446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uk-UA" sz="4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sz="440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4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uk-UA" sz="4400" i="1" smtClean="0">
                                    <a:latin typeface="Cambria Math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4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uk-UA" sz="4400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uk-UA" sz="4400" i="1" smtClean="0">
                                    <a:latin typeface="Cambria Math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uk-UA" sz="4400" i="1" smtClean="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400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uk-UA" sz="4400" i="1" smtClean="0">
                                    <a:latin typeface="Cambria Math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sz="4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40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504" y="2759488"/>
                <a:ext cx="2382275" cy="1844608"/>
              </a:xfrm>
              <a:prstGeom prst="rect">
                <a:avLst/>
              </a:prstGeom>
              <a:blipFill rotWithShape="0">
                <a:blip r:embed="rId5"/>
                <a:stretch>
                  <a:fillRect r="-19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9622150" y="4712942"/>
                <a:ext cx="145854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  <m:r>
                        <a:rPr lang="en-US" sz="3200" b="0" i="1" smtClean="0">
                          <a:latin typeface="Cambria Math" charset="0"/>
                        </a:rPr>
                        <m:t>×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2150" y="4712942"/>
                <a:ext cx="1458540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/>
          <p:cNvSpPr/>
          <p:nvPr/>
        </p:nvSpPr>
        <p:spPr>
          <a:xfrm>
            <a:off x="864432" y="5903415"/>
            <a:ext cx="102162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smtClean="0">
                <a:latin typeface="Consolas" charset="0"/>
                <a:ea typeface="Consolas" charset="0"/>
                <a:cs typeface="Consolas" charset="0"/>
              </a:rPr>
              <a:t>⟦C⟧ : Matrix 2^m 2^m -&gt; Matrix 2^n 2^n  </a:t>
            </a:r>
            <a:endParaRPr lang="en-US" sz="360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99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8" grpId="0"/>
      <p:bldP spid="39" grpId="0"/>
      <p:bldP spid="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 smtClean="0"/>
                  <a:t>Quantum programming and verification in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charset="0"/>
                      </a:rPr>
                      <m:t>𝑄</m:t>
                    </m:r>
                  </m:oMath>
                </a14:m>
                <a:r>
                  <a:rPr lang="en-US" sz="2400" dirty="0" smtClean="0"/>
                  <a:t>WIRE</a:t>
                </a:r>
                <a:endParaRPr lang="en-US" sz="3200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 smtClean="0"/>
                  <a:t>Phantom Matrices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 smtClean="0"/>
                  <a:t>Phantom Circuits</a:t>
                </a: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622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Circuit Types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Specify circuit arity</a:t>
            </a:r>
          </a:p>
          <a:p>
            <a:r>
              <a:rPr lang="en-US" sz="3200" dirty="0" smtClean="0"/>
              <a:t>Guarantee matching wire types</a:t>
            </a:r>
          </a:p>
          <a:p>
            <a:r>
              <a:rPr lang="en-US" sz="3200" dirty="0" smtClean="0"/>
              <a:t>Enforce linearity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4090737" y="4299284"/>
            <a:ext cx="2614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FF74"/>
                </a:solidFill>
              </a:rPr>
              <a:t>(NO CLONING)</a:t>
            </a:r>
            <a:endParaRPr lang="en-US" sz="3200" dirty="0">
              <a:solidFill>
                <a:srgbClr val="00FF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824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Linear Types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0526" y="1945097"/>
            <a:ext cx="11197296" cy="4585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Inductive Circuit : </a:t>
            </a:r>
            <a:r>
              <a:rPr lang="en-US" sz="32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→ 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WType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 → Set :=</a:t>
            </a:r>
            <a:br>
              <a:rPr lang="en-US" sz="32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| output : ∀ {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Γ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 w},  Pat 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Γ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 w → Circuit 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Γ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 w </a:t>
            </a:r>
            <a:br>
              <a:rPr lang="en-US" sz="32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| gate :∀{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Γ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 Γ1 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Γ1'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w1 w2 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w} {pf : Γ1'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= Γ1 ⋓ </a:t>
            </a:r>
            <a:r>
              <a:rPr lang="en-US" sz="3200" dirty="0" err="1" smtClean="0">
                <a:latin typeface="Consolas" charset="0"/>
                <a:ea typeface="Consolas" charset="0"/>
                <a:cs typeface="Consolas" charset="0"/>
              </a:rPr>
              <a:t>Γ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},</a:t>
            </a:r>
          </a:p>
          <a:p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Gate w1 w2 → </a:t>
            </a:r>
            <a:endParaRPr lang="en-US" sz="32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 Pat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Γ1 w1 →</a:t>
            </a:r>
            <a:br>
              <a:rPr lang="en-US" sz="32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∀{Γ2 Γ2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'} {pf2 : Γ2' =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Γ2 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⋓ </a:t>
            </a:r>
            <a:r>
              <a:rPr lang="en-US" sz="3200" dirty="0" err="1" smtClean="0">
                <a:latin typeface="Consolas" charset="0"/>
                <a:ea typeface="Consolas" charset="0"/>
                <a:cs typeface="Consolas" charset="0"/>
              </a:rPr>
              <a:t>Γ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}, </a:t>
            </a:r>
            <a:br>
              <a:rPr lang="en-US" sz="32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     Pat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Γ2 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w2 →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Circuit 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Γ2'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w) → </a:t>
            </a:r>
            <a:br>
              <a:rPr lang="en-US" sz="32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Circuit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Γ1' w </a:t>
            </a:r>
          </a:p>
          <a:p>
            <a:pPr lvl="0" defTabSz="914400">
              <a:defRPr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4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Linear Types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0526" y="1945097"/>
            <a:ext cx="11197296" cy="4585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Inductive Circuit : </a:t>
            </a:r>
            <a:r>
              <a:rPr lang="en-US" sz="3200" dirty="0" err="1" smtClean="0">
                <a:solidFill>
                  <a:srgbClr val="00FF74"/>
                </a:solidFill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en-US" sz="3200" dirty="0" smtClean="0">
                <a:solidFill>
                  <a:srgbClr val="00FF7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→ 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WType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 → Set :=</a:t>
            </a:r>
            <a:br>
              <a:rPr lang="en-US" sz="32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| output : ∀ {</a:t>
            </a:r>
            <a:r>
              <a:rPr lang="en-US" sz="3200" dirty="0" err="1">
                <a:solidFill>
                  <a:srgbClr val="00FF74"/>
                </a:solidFill>
                <a:latin typeface="Consolas" charset="0"/>
                <a:ea typeface="Consolas" charset="0"/>
                <a:cs typeface="Consolas" charset="0"/>
              </a:rPr>
              <a:t>Γ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 w},  Pat </a:t>
            </a:r>
            <a:r>
              <a:rPr lang="en-US" sz="3200" dirty="0" err="1">
                <a:solidFill>
                  <a:srgbClr val="00FF74"/>
                </a:solidFill>
                <a:latin typeface="Consolas" charset="0"/>
                <a:ea typeface="Consolas" charset="0"/>
                <a:cs typeface="Consolas" charset="0"/>
              </a:rPr>
              <a:t>Γ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 w → Circuit </a:t>
            </a:r>
            <a:r>
              <a:rPr lang="en-US" sz="3200" dirty="0" err="1">
                <a:solidFill>
                  <a:srgbClr val="00FF74"/>
                </a:solidFill>
                <a:latin typeface="Consolas" charset="0"/>
                <a:ea typeface="Consolas" charset="0"/>
                <a:cs typeface="Consolas" charset="0"/>
              </a:rPr>
              <a:t>Γ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 w </a:t>
            </a:r>
            <a:br>
              <a:rPr lang="en-US" sz="32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| gate :∀{</a:t>
            </a:r>
            <a:r>
              <a:rPr lang="en-US" sz="3200" dirty="0" err="1">
                <a:solidFill>
                  <a:srgbClr val="00FF74"/>
                </a:solidFill>
                <a:latin typeface="Consolas" charset="0"/>
                <a:ea typeface="Consolas" charset="0"/>
                <a:cs typeface="Consolas" charset="0"/>
              </a:rPr>
              <a:t>Γ</a:t>
            </a:r>
            <a:r>
              <a:rPr lang="en-US" sz="3200" dirty="0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dirty="0">
                <a:solidFill>
                  <a:srgbClr val="00FF74"/>
                </a:solidFill>
                <a:latin typeface="Consolas" charset="0"/>
                <a:ea typeface="Consolas" charset="0"/>
                <a:cs typeface="Consolas" charset="0"/>
              </a:rPr>
              <a:t>Γ1</a:t>
            </a:r>
            <a:r>
              <a:rPr lang="en-US" sz="3200" dirty="0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dirty="0" smtClean="0">
                <a:solidFill>
                  <a:srgbClr val="00FF74"/>
                </a:solidFill>
                <a:latin typeface="Consolas" charset="0"/>
                <a:ea typeface="Consolas" charset="0"/>
                <a:cs typeface="Consolas" charset="0"/>
              </a:rPr>
              <a:t>Γ1</a:t>
            </a:r>
            <a:r>
              <a:rPr lang="en-US" sz="3200" dirty="0">
                <a:solidFill>
                  <a:srgbClr val="00FF74"/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sz="3200" dirty="0" smtClean="0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w1 w2 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w} {pf : </a:t>
            </a:r>
            <a:r>
              <a:rPr lang="en-US" sz="3200" dirty="0" smtClean="0">
                <a:solidFill>
                  <a:srgbClr val="00FF74"/>
                </a:solidFill>
                <a:latin typeface="Consolas" charset="0"/>
                <a:ea typeface="Consolas" charset="0"/>
                <a:cs typeface="Consolas" charset="0"/>
              </a:rPr>
              <a:t>Γ1</a:t>
            </a:r>
            <a:r>
              <a:rPr lang="en-US" sz="3200" dirty="0">
                <a:solidFill>
                  <a:srgbClr val="00FF74"/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sz="3200" dirty="0">
                <a:solidFill>
                  <a:srgbClr val="00FF74"/>
                </a:solidFill>
                <a:latin typeface="Consolas" charset="0"/>
                <a:ea typeface="Consolas" charset="0"/>
                <a:cs typeface="Consolas" charset="0"/>
              </a:rPr>
              <a:t>Γ1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 ⋓ </a:t>
            </a:r>
            <a:r>
              <a:rPr lang="en-US" sz="3200" dirty="0" err="1" smtClean="0">
                <a:solidFill>
                  <a:srgbClr val="00FF74"/>
                </a:solidFill>
                <a:latin typeface="Consolas" charset="0"/>
                <a:ea typeface="Consolas" charset="0"/>
                <a:cs typeface="Consolas" charset="0"/>
              </a:rPr>
              <a:t>Γ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},</a:t>
            </a:r>
          </a:p>
          <a:p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Gate w1 w2 → </a:t>
            </a:r>
            <a:endParaRPr lang="en-US" sz="32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 Pat </a:t>
            </a:r>
            <a:r>
              <a:rPr lang="en-US" sz="3200" dirty="0">
                <a:solidFill>
                  <a:srgbClr val="00FF74"/>
                </a:solidFill>
                <a:latin typeface="Consolas" charset="0"/>
                <a:ea typeface="Consolas" charset="0"/>
                <a:cs typeface="Consolas" charset="0"/>
              </a:rPr>
              <a:t>Γ1</a:t>
            </a:r>
            <a:r>
              <a:rPr lang="en-US" sz="3200" dirty="0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w1 →</a:t>
            </a:r>
            <a:br>
              <a:rPr lang="en-US" sz="32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∀{</a:t>
            </a:r>
            <a:r>
              <a:rPr lang="en-US" sz="3200" dirty="0">
                <a:solidFill>
                  <a:srgbClr val="00FF74"/>
                </a:solidFill>
                <a:latin typeface="Consolas" charset="0"/>
                <a:ea typeface="Consolas" charset="0"/>
                <a:cs typeface="Consolas" charset="0"/>
              </a:rPr>
              <a:t>Γ2 Γ2</a:t>
            </a:r>
            <a:r>
              <a:rPr lang="en-US" sz="3200" dirty="0" smtClean="0">
                <a:solidFill>
                  <a:srgbClr val="00FF74"/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} {pf2 : </a:t>
            </a:r>
            <a:r>
              <a:rPr lang="en-US" sz="3200" dirty="0" smtClean="0">
                <a:solidFill>
                  <a:srgbClr val="00FF74"/>
                </a:solidFill>
                <a:latin typeface="Consolas" charset="0"/>
                <a:ea typeface="Consolas" charset="0"/>
                <a:cs typeface="Consolas" charset="0"/>
              </a:rPr>
              <a:t>Γ2'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sz="3200" dirty="0">
                <a:solidFill>
                  <a:srgbClr val="00FF74"/>
                </a:solidFill>
                <a:latin typeface="Consolas" charset="0"/>
                <a:ea typeface="Consolas" charset="0"/>
                <a:cs typeface="Consolas" charset="0"/>
              </a:rPr>
              <a:t>Γ2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⋓ </a:t>
            </a:r>
            <a:r>
              <a:rPr lang="en-US" sz="3200" dirty="0" err="1" smtClean="0">
                <a:solidFill>
                  <a:srgbClr val="00FF74"/>
                </a:solidFill>
                <a:latin typeface="Consolas" charset="0"/>
                <a:ea typeface="Consolas" charset="0"/>
                <a:cs typeface="Consolas" charset="0"/>
              </a:rPr>
              <a:t>Γ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}, </a:t>
            </a:r>
            <a:br>
              <a:rPr lang="en-US" sz="32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     Pat </a:t>
            </a:r>
            <a:r>
              <a:rPr lang="en-US" sz="3200" dirty="0">
                <a:solidFill>
                  <a:srgbClr val="00FF74"/>
                </a:solidFill>
                <a:latin typeface="Consolas" charset="0"/>
                <a:ea typeface="Consolas" charset="0"/>
                <a:cs typeface="Consolas" charset="0"/>
              </a:rPr>
              <a:t>Γ2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w2 →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Circuit </a:t>
            </a:r>
            <a:r>
              <a:rPr lang="en-US" sz="3200" dirty="0" smtClean="0">
                <a:solidFill>
                  <a:srgbClr val="00FF74"/>
                </a:solidFill>
                <a:latin typeface="Consolas" charset="0"/>
                <a:ea typeface="Consolas" charset="0"/>
                <a:cs typeface="Consolas" charset="0"/>
              </a:rPr>
              <a:t>Γ2</a:t>
            </a:r>
            <a:r>
              <a:rPr lang="en-US" sz="3200" dirty="0">
                <a:solidFill>
                  <a:srgbClr val="00FF74"/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w) → </a:t>
            </a:r>
            <a:br>
              <a:rPr lang="en-US" sz="32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Circuit </a:t>
            </a:r>
            <a:r>
              <a:rPr lang="en-US" sz="3200" dirty="0">
                <a:solidFill>
                  <a:srgbClr val="00FF74"/>
                </a:solidFill>
                <a:latin typeface="Consolas" charset="0"/>
                <a:ea typeface="Consolas" charset="0"/>
                <a:cs typeface="Consolas" charset="0"/>
              </a:rPr>
              <a:t>Γ1'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 w </a:t>
            </a:r>
          </a:p>
          <a:p>
            <a:pPr lvl="0" defTabSz="914400">
              <a:defRPr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42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Linear Types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0526" y="1945097"/>
            <a:ext cx="11197296" cy="4585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Inductive Circuit : </a:t>
            </a:r>
            <a:r>
              <a:rPr lang="en-US" sz="32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→ 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WType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 → Set :=</a:t>
            </a:r>
            <a:br>
              <a:rPr lang="en-US" sz="32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| output : ∀ {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Γ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 w},  Pat 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Γ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 w → Circuit 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Γ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 w </a:t>
            </a:r>
            <a:br>
              <a:rPr lang="en-US" sz="32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| gate :∀{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Γ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 Γ1 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Γ1'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w1 w2 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w} </a:t>
            </a:r>
            <a:r>
              <a:rPr lang="en-US" sz="3200" dirty="0" smtClean="0">
                <a:solidFill>
                  <a:srgbClr val="00FF74"/>
                </a:solidFill>
                <a:latin typeface="Consolas" charset="0"/>
                <a:ea typeface="Consolas" charset="0"/>
                <a:cs typeface="Consolas" charset="0"/>
              </a:rPr>
              <a:t>{pf : Γ1' </a:t>
            </a:r>
            <a:r>
              <a:rPr lang="en-US" sz="3200" dirty="0">
                <a:solidFill>
                  <a:srgbClr val="00FF74"/>
                </a:solidFill>
                <a:latin typeface="Consolas" charset="0"/>
                <a:ea typeface="Consolas" charset="0"/>
                <a:cs typeface="Consolas" charset="0"/>
              </a:rPr>
              <a:t>= Γ1 ⋓ </a:t>
            </a:r>
            <a:r>
              <a:rPr lang="en-US" sz="3200" dirty="0" err="1" smtClean="0">
                <a:solidFill>
                  <a:srgbClr val="00FF74"/>
                </a:solidFill>
                <a:latin typeface="Consolas" charset="0"/>
                <a:ea typeface="Consolas" charset="0"/>
                <a:cs typeface="Consolas" charset="0"/>
              </a:rPr>
              <a:t>Γ</a:t>
            </a:r>
            <a:r>
              <a:rPr lang="en-US" sz="3200" dirty="0" smtClean="0">
                <a:solidFill>
                  <a:srgbClr val="00FF74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Gate w1 w2 → </a:t>
            </a:r>
            <a:endParaRPr lang="en-US" sz="32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 Pat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Γ1 w1 →</a:t>
            </a:r>
            <a:br>
              <a:rPr lang="en-US" sz="32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∀{Γ2 Γ2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'} </a:t>
            </a:r>
            <a:r>
              <a:rPr lang="en-US" sz="3200" dirty="0" smtClean="0">
                <a:solidFill>
                  <a:srgbClr val="00FF74"/>
                </a:solidFill>
                <a:latin typeface="Consolas" charset="0"/>
                <a:ea typeface="Consolas" charset="0"/>
                <a:cs typeface="Consolas" charset="0"/>
              </a:rPr>
              <a:t>{pf2 : Γ2' = </a:t>
            </a:r>
            <a:r>
              <a:rPr lang="en-US" sz="3200" dirty="0">
                <a:solidFill>
                  <a:srgbClr val="00FF74"/>
                </a:solidFill>
                <a:latin typeface="Consolas" charset="0"/>
                <a:ea typeface="Consolas" charset="0"/>
                <a:cs typeface="Consolas" charset="0"/>
              </a:rPr>
              <a:t>Γ2 </a:t>
            </a:r>
            <a:r>
              <a:rPr lang="en-US" sz="3200" dirty="0" smtClean="0">
                <a:solidFill>
                  <a:srgbClr val="00FF74"/>
                </a:solidFill>
                <a:latin typeface="Consolas" charset="0"/>
                <a:ea typeface="Consolas" charset="0"/>
                <a:cs typeface="Consolas" charset="0"/>
              </a:rPr>
              <a:t>⋓ </a:t>
            </a:r>
            <a:r>
              <a:rPr lang="en-US" sz="3200" dirty="0" err="1" smtClean="0">
                <a:solidFill>
                  <a:srgbClr val="00FF74"/>
                </a:solidFill>
                <a:latin typeface="Consolas" charset="0"/>
                <a:ea typeface="Consolas" charset="0"/>
                <a:cs typeface="Consolas" charset="0"/>
              </a:rPr>
              <a:t>Γ</a:t>
            </a:r>
            <a:r>
              <a:rPr lang="en-US" sz="3200" dirty="0" smtClean="0">
                <a:solidFill>
                  <a:srgbClr val="00FF74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br>
              <a:rPr lang="en-US" sz="32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     Pat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Γ2 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w2 →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Circuit 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Γ2'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w) → </a:t>
            </a:r>
            <a:br>
              <a:rPr lang="en-US" sz="32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Circuit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Γ1' w </a:t>
            </a:r>
          </a:p>
          <a:p>
            <a:pPr lvl="0" defTabSz="914400">
              <a:defRPr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26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Constructing Circuits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defTabSz="914400">
              <a:spcAft>
                <a:spcPts val="0"/>
              </a:spcAft>
              <a:buClrTx/>
              <a:buSzTx/>
              <a:buNone/>
            </a:pPr>
            <a:r>
              <a:rPr lang="mr-IN" sz="3200" dirty="0" err="1">
                <a:latin typeface="Consolas" charset="0"/>
                <a:ea typeface="Consolas" charset="0"/>
                <a:cs typeface="Consolas" charset="0"/>
              </a:rPr>
              <a:t>Definition</a:t>
            </a:r>
            <a:r>
              <a:rPr lang="mr-IN" sz="3200" dirty="0">
                <a:latin typeface="Consolas" charset="0"/>
                <a:ea typeface="Consolas" charset="0"/>
                <a:cs typeface="Consolas" charset="0"/>
              </a:rPr>
              <a:t> bell00 : Box One (Qubit ⊗ Qubit).  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32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3200" dirty="0" smtClean="0">
                <a:solidFill>
                  <a:srgbClr val="00FF74"/>
                </a:solidFill>
                <a:latin typeface="Consolas" charset="0"/>
                <a:ea typeface="Consolas" charset="0"/>
                <a:cs typeface="Consolas" charset="0"/>
              </a:rPr>
              <a:t>refine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(  </a:t>
            </a:r>
            <a:br>
              <a:rPr lang="en-US" sz="32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mr-IN" sz="3200" dirty="0" smtClean="0">
                <a:latin typeface="Consolas" charset="0"/>
                <a:ea typeface="Consolas" charset="0"/>
                <a:cs typeface="Consolas" charset="0"/>
              </a:rPr>
              <a:t>box</a:t>
            </a:r>
            <a:r>
              <a:rPr lang="mr-IN" sz="3200" dirty="0">
                <a:latin typeface="Consolas" charset="0"/>
                <a:ea typeface="Consolas" charset="0"/>
                <a:cs typeface="Consolas" charset="0"/>
              </a:rPr>
              <a:t>_ () ⇒      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32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sz="3200" dirty="0" err="1" smtClean="0">
                <a:latin typeface="Consolas" charset="0"/>
                <a:ea typeface="Consolas" charset="0"/>
                <a:cs typeface="Consolas" charset="0"/>
              </a:rPr>
              <a:t>gate</a:t>
            </a:r>
            <a:r>
              <a:rPr lang="mr-IN" sz="3200" dirty="0">
                <a:latin typeface="Consolas" charset="0"/>
                <a:ea typeface="Consolas" charset="0"/>
                <a:cs typeface="Consolas" charset="0"/>
              </a:rPr>
              <a:t>_ </a:t>
            </a:r>
            <a:r>
              <a:rPr lang="mr-IN" sz="3200" dirty="0" err="1"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mr-IN" sz="3200" dirty="0">
                <a:latin typeface="Consolas" charset="0"/>
                <a:ea typeface="Consolas" charset="0"/>
                <a:cs typeface="Consolas" charset="0"/>
              </a:rPr>
              <a:t> ← init0 </a:t>
            </a:r>
            <a:r>
              <a:rPr lang="mr-IN" sz="3200" dirty="0" smtClean="0">
                <a:latin typeface="Consolas" charset="0"/>
                <a:ea typeface="Consolas" charset="0"/>
                <a:cs typeface="Consolas" charset="0"/>
              </a:rPr>
              <a:t>@();    </a:t>
            </a:r>
            <a:endParaRPr lang="en-US" sz="32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 defTabSz="914400">
              <a:spcAft>
                <a:spcPts val="0"/>
              </a:spcAft>
              <a:buClrTx/>
              <a:buSzTx/>
              <a:buNone/>
            </a:pP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sz="3200" dirty="0" err="1" smtClean="0">
                <a:latin typeface="Consolas" charset="0"/>
                <a:ea typeface="Consolas" charset="0"/>
                <a:cs typeface="Consolas" charset="0"/>
              </a:rPr>
              <a:t>gate</a:t>
            </a:r>
            <a:r>
              <a:rPr lang="mr-IN" sz="3200" dirty="0">
                <a:latin typeface="Consolas" charset="0"/>
                <a:ea typeface="Consolas" charset="0"/>
                <a:cs typeface="Consolas" charset="0"/>
              </a:rPr>
              <a:t>_ </a:t>
            </a:r>
            <a:r>
              <a:rPr lang="mr-IN" sz="3200" dirty="0" err="1">
                <a:latin typeface="Consolas" charset="0"/>
                <a:ea typeface="Consolas" charset="0"/>
                <a:cs typeface="Consolas" charset="0"/>
              </a:rPr>
              <a:t>b</a:t>
            </a:r>
            <a:r>
              <a:rPr lang="mr-IN" sz="3200" dirty="0">
                <a:latin typeface="Consolas" charset="0"/>
                <a:ea typeface="Consolas" charset="0"/>
                <a:cs typeface="Consolas" charset="0"/>
              </a:rPr>
              <a:t> ← init0 @(); </a:t>
            </a:r>
            <a:r>
              <a:rPr lang="mr-IN" sz="32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endParaRPr lang="en-US" sz="32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 defTabSz="914400">
              <a:spcAft>
                <a:spcPts val="0"/>
              </a:spcAft>
              <a:buClrTx/>
              <a:buSzTx/>
              <a:buNone/>
            </a:pP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sz="3200" dirty="0" err="1" smtClean="0">
                <a:latin typeface="Consolas" charset="0"/>
                <a:ea typeface="Consolas" charset="0"/>
                <a:cs typeface="Consolas" charset="0"/>
              </a:rPr>
              <a:t>gate</a:t>
            </a:r>
            <a:r>
              <a:rPr lang="mr-IN" sz="3200" dirty="0">
                <a:latin typeface="Consolas" charset="0"/>
                <a:ea typeface="Consolas" charset="0"/>
                <a:cs typeface="Consolas" charset="0"/>
              </a:rPr>
              <a:t>_ </a:t>
            </a:r>
            <a:r>
              <a:rPr lang="mr-IN" sz="3200" dirty="0" err="1"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mr-IN" sz="3200" dirty="0">
                <a:latin typeface="Consolas" charset="0"/>
                <a:ea typeface="Consolas" charset="0"/>
                <a:cs typeface="Consolas" charset="0"/>
              </a:rPr>
              <a:t> ← </a:t>
            </a:r>
            <a:r>
              <a:rPr lang="mr-IN" sz="3200" dirty="0" err="1">
                <a:latin typeface="Consolas" charset="0"/>
                <a:ea typeface="Consolas" charset="0"/>
                <a:cs typeface="Consolas" charset="0"/>
              </a:rPr>
              <a:t>H</a:t>
            </a:r>
            <a:r>
              <a:rPr lang="mr-IN" sz="3200" dirty="0">
                <a:latin typeface="Consolas" charset="0"/>
                <a:ea typeface="Consolas" charset="0"/>
                <a:cs typeface="Consolas" charset="0"/>
              </a:rPr>
              <a:t> @</a:t>
            </a:r>
            <a:r>
              <a:rPr lang="mr-IN" sz="3200" dirty="0" err="1">
                <a:latin typeface="Consolas" charset="0"/>
                <a:ea typeface="Consolas" charset="0"/>
                <a:cs typeface="Consolas" charset="0"/>
              </a:rPr>
              <a:t>a</a:t>
            </a:r>
            <a:r>
              <a:rPr lang="mr-IN" sz="3200" dirty="0">
                <a:latin typeface="Consolas" charset="0"/>
                <a:ea typeface="Consolas" charset="0"/>
                <a:cs typeface="Consolas" charset="0"/>
              </a:rPr>
              <a:t>;    </a:t>
            </a:r>
            <a:endParaRPr lang="en-US" sz="32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 defTabSz="914400">
              <a:spcAft>
                <a:spcPts val="0"/>
              </a:spcAft>
              <a:buClrTx/>
              <a:buSzTx/>
              <a:buNone/>
            </a:pP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mr-IN" sz="3200" dirty="0" err="1" smtClean="0">
                <a:latin typeface="Consolas" charset="0"/>
                <a:ea typeface="Consolas" charset="0"/>
                <a:cs typeface="Consolas" charset="0"/>
              </a:rPr>
              <a:t>gate</a:t>
            </a:r>
            <a:r>
              <a:rPr lang="mr-IN" sz="3200" dirty="0">
                <a:latin typeface="Consolas" charset="0"/>
                <a:ea typeface="Consolas" charset="0"/>
                <a:cs typeface="Consolas" charset="0"/>
              </a:rPr>
              <a:t>_ </a:t>
            </a:r>
            <a:r>
              <a:rPr lang="mr-IN" sz="3200" dirty="0" err="1">
                <a:latin typeface="Consolas" charset="0"/>
                <a:ea typeface="Consolas" charset="0"/>
                <a:cs typeface="Consolas" charset="0"/>
              </a:rPr>
              <a:t>z</a:t>
            </a:r>
            <a:r>
              <a:rPr lang="mr-IN" sz="3200" dirty="0">
                <a:latin typeface="Consolas" charset="0"/>
                <a:ea typeface="Consolas" charset="0"/>
                <a:cs typeface="Consolas" charset="0"/>
              </a:rPr>
              <a:t> ← CNOT @(</a:t>
            </a:r>
            <a:r>
              <a:rPr lang="mr-IN" sz="3200" dirty="0" err="1">
                <a:latin typeface="Consolas" charset="0"/>
                <a:ea typeface="Consolas" charset="0"/>
                <a:cs typeface="Consolas" charset="0"/>
              </a:rPr>
              <a:t>a,b</a:t>
            </a:r>
            <a:r>
              <a:rPr lang="mr-IN" sz="3200" dirty="0">
                <a:latin typeface="Consolas" charset="0"/>
                <a:ea typeface="Consolas" charset="0"/>
                <a:cs typeface="Consolas" charset="0"/>
              </a:rPr>
              <a:t>);    </a:t>
            </a:r>
            <a:endParaRPr lang="en-US" sz="32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 defTabSz="914400">
              <a:spcAft>
                <a:spcPts val="0"/>
              </a:spcAft>
              <a:buClrTx/>
              <a:buSzTx/>
              <a:buNone/>
            </a:pPr>
            <a:r>
              <a:rPr lang="mr-IN" sz="3200" dirty="0" err="1" smtClean="0">
                <a:latin typeface="Consolas" charset="0"/>
                <a:ea typeface="Consolas" charset="0"/>
                <a:cs typeface="Consolas" charset="0"/>
              </a:rPr>
              <a:t>output</a:t>
            </a:r>
            <a:r>
              <a:rPr lang="mr-IN" sz="3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3200" dirty="0" err="1" smtClean="0">
                <a:latin typeface="Consolas" charset="0"/>
                <a:ea typeface="Consolas" charset="0"/>
                <a:cs typeface="Consolas" charset="0"/>
              </a:rPr>
              <a:t>z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); </a:t>
            </a:r>
            <a:r>
              <a:rPr lang="en-US" sz="3200" dirty="0" err="1" smtClean="0">
                <a:solidFill>
                  <a:srgbClr val="00FF74"/>
                </a:solidFill>
                <a:latin typeface="Consolas" charset="0"/>
                <a:ea typeface="Consolas" charset="0"/>
                <a:cs typeface="Consolas" charset="0"/>
              </a:rPr>
              <a:t>type_check</a:t>
            </a:r>
            <a:r>
              <a:rPr lang="mr-IN" sz="3200" dirty="0" smtClean="0">
                <a:latin typeface="Consolas" charset="0"/>
                <a:ea typeface="Consolas" charset="0"/>
                <a:cs typeface="Consolas" charset="0"/>
              </a:rPr>
              <a:t>.</a:t>
            </a:r>
            <a:endParaRPr lang="en-US" sz="32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 defTabSz="914400">
              <a:spcAft>
                <a:spcPts val="0"/>
              </a:spcAft>
              <a:buClrTx/>
              <a:buSzTx/>
              <a:buNone/>
            </a:pPr>
            <a:r>
              <a:rPr lang="mr-IN" sz="3200" dirty="0" err="1" smtClean="0">
                <a:latin typeface="Consolas" charset="0"/>
                <a:ea typeface="Consolas" charset="0"/>
                <a:cs typeface="Consolas" charset="0"/>
              </a:rPr>
              <a:t>Defined</a:t>
            </a:r>
            <a:r>
              <a:rPr lang="mr-IN" sz="3200" dirty="0" smtClean="0">
                <a:latin typeface="Consolas" charset="0"/>
                <a:ea typeface="Consolas" charset="0"/>
                <a:cs typeface="Consolas" charset="0"/>
              </a:rPr>
              <a:t>.</a:t>
            </a:r>
            <a:endParaRPr lang="en-US" sz="32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84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160" cy="7617600"/>
          </a:xfrm>
        </p:spPr>
      </p:pic>
    </p:spTree>
    <p:extLst>
      <p:ext uri="{BB962C8B-B14F-4D97-AF65-F5344CB8AC3E}">
        <p14:creationId xmlns:p14="http://schemas.microsoft.com/office/powerpoint/2010/main" val="52060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 Circuits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0526" y="1945097"/>
            <a:ext cx="877355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Inductive Circuit (w : 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WType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) : Set 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:=</a:t>
            </a:r>
          </a:p>
          <a:p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|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output : Pat w → 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Circuit w</a:t>
            </a:r>
          </a:p>
          <a:p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|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gate   : 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∀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{w1 w2},            </a:t>
            </a:r>
            <a:endParaRPr lang="en-US" sz="32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 Gate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w1 w2 → 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Pat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w1 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→</a:t>
            </a:r>
            <a:br>
              <a:rPr lang="en-US" sz="32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  (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Pat w2 →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Circuit w) → 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32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  Circuit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64002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PHANTOMISH Circuits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10478385" cy="3649133"/>
          </a:xfrm>
        </p:spPr>
        <p:txBody>
          <a:bodyPr>
            <a:normAutofit/>
          </a:bodyPr>
          <a:lstStyle/>
          <a:p>
            <a:pPr marL="0" lvl="0" indent="0" defTabSz="914400">
              <a:spcAft>
                <a:spcPts val="0"/>
              </a:spcAft>
              <a:buClrTx/>
              <a:buSzTx/>
              <a:buNone/>
            </a:pP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Definition 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wproj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 {W1 W2} (p : Pat (W1 ⊗ W2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)):=  </a:t>
            </a:r>
            <a:br>
              <a:rPr lang="en-US" sz="32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  match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p with  </a:t>
            </a:r>
            <a:endParaRPr lang="en-US" sz="32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lvl="0" indent="0" defTabSz="914400">
              <a:spcAft>
                <a:spcPts val="0"/>
              </a:spcAft>
              <a:buClrTx/>
              <a:buSzTx/>
              <a:buNone/>
            </a:pP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 |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pair p1 p2 =&gt; (p1, p2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lvl="0" indent="0" defTabSz="914400">
              <a:spcAft>
                <a:spcPts val="0"/>
              </a:spcAft>
              <a:buClrTx/>
              <a:buSzTx/>
              <a:buNone/>
            </a:pP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  end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187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PHANTOMISH Circuits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Definition teleport :=  </a:t>
            </a:r>
          </a:p>
          <a:p>
            <a:pPr marL="0" indent="0">
              <a:buNone/>
            </a:pP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box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_ q ⇒    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200" dirty="0" smtClean="0">
                <a:solidFill>
                  <a:srgbClr val="00FF74"/>
                </a:solidFill>
                <a:latin typeface="Consolas" charset="0"/>
                <a:ea typeface="Consolas" charset="0"/>
                <a:cs typeface="Consolas" charset="0"/>
              </a:rPr>
              <a:t>let</a:t>
            </a:r>
            <a:r>
              <a:rPr lang="en-US" sz="3200" dirty="0">
                <a:solidFill>
                  <a:srgbClr val="00FF74"/>
                </a:solidFill>
                <a:latin typeface="Consolas" charset="0"/>
                <a:ea typeface="Consolas" charset="0"/>
                <a:cs typeface="Consolas" charset="0"/>
              </a:rPr>
              <a:t>_ (</a:t>
            </a:r>
            <a:r>
              <a:rPr lang="en-US" sz="3200" dirty="0" err="1">
                <a:solidFill>
                  <a:srgbClr val="00FF74"/>
                </a:solidFill>
                <a:latin typeface="Consolas" charset="0"/>
                <a:ea typeface="Consolas" charset="0"/>
                <a:cs typeface="Consolas" charset="0"/>
              </a:rPr>
              <a:t>a,b</a:t>
            </a:r>
            <a:r>
              <a:rPr lang="en-US" sz="3200" dirty="0">
                <a:solidFill>
                  <a:srgbClr val="00FF74"/>
                </a:solidFill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← bell00 () ;    </a:t>
            </a:r>
          </a:p>
          <a:p>
            <a:pPr marL="0" indent="0">
              <a:buNone/>
            </a:pPr>
            <a:r>
              <a:rPr lang="en-US" sz="3200" dirty="0" smtClean="0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200" dirty="0" smtClean="0">
                <a:solidFill>
                  <a:srgbClr val="00FF74"/>
                </a:solidFill>
                <a:latin typeface="Consolas" charset="0"/>
                <a:ea typeface="Consolas" charset="0"/>
                <a:cs typeface="Consolas" charset="0"/>
              </a:rPr>
              <a:t>let</a:t>
            </a:r>
            <a:r>
              <a:rPr lang="en-US" sz="3200" dirty="0">
                <a:solidFill>
                  <a:srgbClr val="00FF74"/>
                </a:solidFill>
                <a:latin typeface="Consolas" charset="0"/>
                <a:ea typeface="Consolas" charset="0"/>
                <a:cs typeface="Consolas" charset="0"/>
              </a:rPr>
              <a:t>_ (</a:t>
            </a:r>
            <a:r>
              <a:rPr lang="en-US" sz="3200" dirty="0" err="1">
                <a:solidFill>
                  <a:srgbClr val="00FF74"/>
                </a:solidFill>
                <a:latin typeface="Consolas" charset="0"/>
                <a:ea typeface="Consolas" charset="0"/>
                <a:cs typeface="Consolas" charset="0"/>
              </a:rPr>
              <a:t>x,y</a:t>
            </a:r>
            <a:r>
              <a:rPr lang="en-US" sz="3200" dirty="0">
                <a:solidFill>
                  <a:srgbClr val="00FF74"/>
                </a:solidFill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← 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alice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q,a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) ;    </a:t>
            </a:r>
          </a:p>
          <a:p>
            <a:pPr marL="0" indent="0">
              <a:buNone/>
            </a:pP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  bob 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3200" dirty="0" err="1">
                <a:latin typeface="Consolas" charset="0"/>
                <a:ea typeface="Consolas" charset="0"/>
                <a:cs typeface="Consolas" charset="0"/>
              </a:rPr>
              <a:t>x,y,b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).</a:t>
            </a:r>
            <a:endParaRPr lang="en-US" sz="32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9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Bell</a:t>
            </a:r>
            <a:r>
              <a:rPr lang="en-US" baseline="-25000" dirty="0" smtClean="0">
                <a:latin typeface="Consolas" charset="0"/>
                <a:ea typeface="Consolas" charset="0"/>
                <a:cs typeface="Consolas" charset="0"/>
              </a:rPr>
              <a:t>00</a:t>
            </a:r>
            <a:r>
              <a:rPr lang="en-US" dirty="0" smtClean="0"/>
              <a:t> (new)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3102"/>
            <a:ext cx="12284735" cy="472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5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Quantum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Qubits</a:t>
            </a:r>
          </a:p>
          <a:p>
            <a:r>
              <a:rPr lang="en-US" sz="3200" dirty="0" smtClean="0"/>
              <a:t>Superposition </a:t>
            </a:r>
          </a:p>
          <a:p>
            <a:r>
              <a:rPr lang="en-US" sz="3200" dirty="0" smtClean="0"/>
              <a:t>Entanglement</a:t>
            </a:r>
          </a:p>
          <a:p>
            <a:r>
              <a:rPr lang="en-US" sz="3200" dirty="0" smtClean="0"/>
              <a:t>Quantum Circuits</a:t>
            </a:r>
          </a:p>
          <a:p>
            <a:r>
              <a:rPr lang="en-US" sz="3200" dirty="0" smtClean="0"/>
              <a:t>Classical Control</a:t>
            </a:r>
            <a:endParaRPr lang="en-US" sz="32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4582568" y="1792847"/>
            <a:ext cx="6234658" cy="4352086"/>
            <a:chOff x="4582568" y="1792847"/>
            <a:chExt cx="6234658" cy="435208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82568" y="3024801"/>
              <a:ext cx="2607146" cy="188366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89874" y="3042412"/>
              <a:ext cx="1927352" cy="192735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390440" y="3478657"/>
              <a:ext cx="926220" cy="1054862"/>
            </a:xfrm>
            <a:prstGeom prst="rect">
              <a:avLst/>
            </a:prstGeom>
          </p:spPr>
        </p:pic>
        <p:sp>
          <p:nvSpPr>
            <p:cNvPr id="9" name="Curved Down Arrow 8"/>
            <p:cNvSpPr/>
            <p:nvPr/>
          </p:nvSpPr>
          <p:spPr>
            <a:xfrm>
              <a:off x="6309360" y="2354167"/>
              <a:ext cx="3544190" cy="503999"/>
            </a:xfrm>
            <a:prstGeom prst="curvedDownArrow">
              <a:avLst/>
            </a:prstGeom>
            <a:solidFill>
              <a:srgbClr val="00FF74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FF74"/>
                </a:solidFill>
              </a:endParaRPr>
            </a:p>
          </p:txBody>
        </p:sp>
        <p:sp>
          <p:nvSpPr>
            <p:cNvPr id="10" name="Curved Down Arrow 9"/>
            <p:cNvSpPr/>
            <p:nvPr/>
          </p:nvSpPr>
          <p:spPr>
            <a:xfrm rot="10800000">
              <a:off x="6309360" y="5101798"/>
              <a:ext cx="3544190" cy="503999"/>
            </a:xfrm>
            <a:prstGeom prst="curvedDownArrow">
              <a:avLst/>
            </a:prstGeom>
            <a:solidFill>
              <a:srgbClr val="00FF74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FF74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50609" y="1792847"/>
              <a:ext cx="12616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00FF74"/>
                  </a:solidFill>
                </a:rPr>
                <a:t>Circuits</a:t>
              </a:r>
              <a:endParaRPr lang="en-US" sz="2800" dirty="0">
                <a:solidFill>
                  <a:srgbClr val="00FF74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450609" y="5621713"/>
              <a:ext cx="12253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mtClean="0">
                  <a:solidFill>
                    <a:srgbClr val="00FF74"/>
                  </a:solidFill>
                </a:rPr>
                <a:t>Results</a:t>
              </a:r>
              <a:endParaRPr lang="en-US" sz="2800" dirty="0">
                <a:solidFill>
                  <a:srgbClr val="00FF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361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Well-Typed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85801" y="1959542"/>
            <a:ext cx="115062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Inductive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Types_Circuit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{w} :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Ctx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→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Circuit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w →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Prop :=</a:t>
            </a:r>
            <a:br>
              <a:rPr lang="en-US" sz="2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|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types_output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∀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{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Γ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w} {p : Pat w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}, 	</a:t>
            </a:r>
          </a:p>
          <a:p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Γ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⊢ p :Pat →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Types_Circuit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Γ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(output p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sz="2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|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types_gate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∀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{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Γ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Γ1 Γ1' w1 w2 w} </a:t>
            </a:r>
          </a:p>
          <a:p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	{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f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:	Pat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w2 →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Circuit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w}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p1 : Pat w1} </a:t>
            </a:r>
            <a:endParaRPr lang="en-US" sz="28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g : Gate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w1 w2}, Γ1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⊢ p1 :Pat →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              </a:t>
            </a:r>
          </a:p>
          <a:p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(∀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Γ2 Γ2' (p2 : Pat w2) {pf2 : Γ2'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Γ2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⋓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Γ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},                      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	Γ2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⊢ p2 :Pat -&gt;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Types_Circuit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 Γ2' (f p2)) →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                	∀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{pf1 : Γ1' 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Γ1 ⋓ </a:t>
            </a:r>
            <a:r>
              <a:rPr lang="en-US" sz="2800" dirty="0" err="1">
                <a:latin typeface="Consolas" charset="0"/>
                <a:ea typeface="Consolas" charset="0"/>
                <a:cs typeface="Consolas" charset="0"/>
              </a:rPr>
              <a:t>Γ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},</a:t>
            </a:r>
          </a:p>
          <a:p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800" dirty="0" err="1" smtClean="0">
                <a:latin typeface="Consolas" charset="0"/>
                <a:ea typeface="Consolas" charset="0"/>
                <a:cs typeface="Consolas" charset="0"/>
              </a:rPr>
              <a:t>Types_Circuit</a:t>
            </a:r>
            <a:r>
              <a:rPr lang="en-US" sz="2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dirty="0">
                <a:latin typeface="Consolas" charset="0"/>
                <a:ea typeface="Consolas" charset="0"/>
                <a:cs typeface="Consolas" charset="0"/>
              </a:rPr>
              <a:t>Γ1' (gate g p1 f)</a:t>
            </a:r>
          </a:p>
        </p:txBody>
      </p:sp>
    </p:spTree>
    <p:extLst>
      <p:ext uri="{BB962C8B-B14F-4D97-AF65-F5344CB8AC3E}">
        <p14:creationId xmlns:p14="http://schemas.microsoft.com/office/powerpoint/2010/main" val="167763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Computational complex numbers</a:t>
            </a:r>
          </a:p>
          <a:p>
            <a:r>
              <a:rPr lang="en-US" sz="3200" dirty="0" smtClean="0"/>
              <a:t>Efficient </a:t>
            </a:r>
            <a:r>
              <a:rPr lang="en-US" sz="3200" dirty="0"/>
              <a:t>m</a:t>
            </a:r>
            <a:r>
              <a:rPr lang="en-US" sz="3200" dirty="0" smtClean="0"/>
              <a:t>atrix representations</a:t>
            </a:r>
          </a:p>
          <a:p>
            <a:pPr lvl="1"/>
            <a:r>
              <a:rPr lang="en-US" sz="3000" dirty="0" smtClean="0"/>
              <a:t>Arrays?</a:t>
            </a:r>
          </a:p>
          <a:p>
            <a:pPr lvl="1"/>
            <a:r>
              <a:rPr lang="en-US" sz="3000" dirty="0" smtClean="0"/>
              <a:t>Tree based?</a:t>
            </a:r>
          </a:p>
          <a:p>
            <a:pPr lvl="1"/>
            <a:r>
              <a:rPr lang="en-US" sz="3000" dirty="0" smtClean="0"/>
              <a:t>Graphical?</a:t>
            </a:r>
          </a:p>
          <a:p>
            <a:r>
              <a:rPr lang="en-US" sz="3200" dirty="0" smtClean="0"/>
              <a:t>Fast matrix multiplication</a:t>
            </a:r>
          </a:p>
        </p:txBody>
      </p:sp>
    </p:spTree>
    <p:extLst>
      <p:ext uri="{BB962C8B-B14F-4D97-AF65-F5344CB8AC3E}">
        <p14:creationId xmlns:p14="http://schemas.microsoft.com/office/powerpoint/2010/main" val="201447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</a:t>
            </a:r>
            <a:r>
              <a:rPr lang="en-US" dirty="0" err="1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Scaling issues (</a:t>
            </a:r>
            <a:r>
              <a:rPr lang="en-US" sz="3200" dirty="0" err="1" smtClean="0"/>
              <a:t>evars</a:t>
            </a:r>
            <a:r>
              <a:rPr lang="en-US" sz="3200" dirty="0" smtClean="0"/>
              <a:t>)</a:t>
            </a:r>
          </a:p>
          <a:p>
            <a:r>
              <a:rPr lang="en-US" sz="3200" dirty="0" smtClean="0"/>
              <a:t>Proof erasure</a:t>
            </a:r>
          </a:p>
          <a:p>
            <a:r>
              <a:rPr lang="en-US" sz="3200" dirty="0" smtClean="0"/>
              <a:t>Circuit / Variable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54231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47212"/>
            <a:ext cx="10131425" cy="3649133"/>
          </a:xfrm>
        </p:spPr>
        <p:txBody>
          <a:bodyPr>
            <a:normAutofit/>
          </a:bodyPr>
          <a:lstStyle/>
          <a:p>
            <a:pPr marL="0" lvl="0" indent="0" algn="ctr" defTabSz="914400">
              <a:spcAft>
                <a:spcPts val="0"/>
              </a:spcAft>
              <a:buClrTx/>
              <a:buSzTx/>
              <a:buNone/>
            </a:pPr>
            <a:r>
              <a:rPr lang="en-US" sz="4800"/>
              <a:t>https://</a:t>
            </a:r>
            <a:r>
              <a:rPr lang="en-US" sz="4800" err="1"/>
              <a:t>github.com</a:t>
            </a:r>
            <a:r>
              <a:rPr lang="en-US" sz="4800"/>
              <a:t>/</a:t>
            </a:r>
            <a:r>
              <a:rPr lang="en-US" sz="4800" err="1"/>
              <a:t>jpaykin</a:t>
            </a:r>
            <a:r>
              <a:rPr lang="en-US" sz="4800"/>
              <a:t>/QWIRE</a:t>
            </a:r>
            <a:endParaRPr lang="en-US" sz="480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1" y="290945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/>
              <a:t>Available online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60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</a:t>
            </a:r>
            <a:r>
              <a:rPr lang="en-US" dirty="0" err="1" smtClean="0"/>
              <a:t>SSReflect</a:t>
            </a:r>
            <a:r>
              <a:rPr lang="en-US" dirty="0" smtClean="0"/>
              <a:t> Matrices?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Missing core operations </a:t>
            </a:r>
            <a:r>
              <a:rPr lang="mr-IN" sz="3200" dirty="0" smtClean="0"/>
              <a:t>–</a:t>
            </a:r>
            <a:r>
              <a:rPr lang="en-US" sz="3200" dirty="0" smtClean="0"/>
              <a:t> </a:t>
            </a:r>
            <a:r>
              <a:rPr lang="en-US" sz="3200" dirty="0" err="1" smtClean="0"/>
              <a:t>Kronecker</a:t>
            </a:r>
            <a:r>
              <a:rPr lang="en-US" sz="3200" dirty="0" smtClean="0"/>
              <a:t> product and </a:t>
            </a:r>
            <a:r>
              <a:rPr lang="en-US" sz="3200" dirty="0" err="1" smtClean="0"/>
              <a:t>adjoint</a:t>
            </a:r>
            <a:endParaRPr lang="en-US" sz="3200" dirty="0" smtClean="0"/>
          </a:p>
          <a:p>
            <a:r>
              <a:rPr lang="en-US" sz="3200" dirty="0" smtClean="0"/>
              <a:t>Strong dependent types </a:t>
            </a:r>
            <a:r>
              <a:rPr lang="mr-IN" sz="3200" dirty="0" smtClean="0"/>
              <a:t>–</a:t>
            </a:r>
            <a:r>
              <a:rPr lang="en-US" sz="3200" dirty="0" smtClean="0"/>
              <a:t> have to include proof terms of matching sizes.</a:t>
            </a:r>
          </a:p>
          <a:p>
            <a:r>
              <a:rPr lang="en-US" sz="3200" dirty="0" smtClean="0"/>
              <a:t>Less lightweight - finite functions backed by lists.</a:t>
            </a:r>
          </a:p>
          <a:p>
            <a:r>
              <a:rPr lang="en-US" sz="3200" dirty="0" smtClean="0"/>
              <a:t>Hard to compute with.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7708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</a:t>
            </a:r>
            <a:r>
              <a:rPr lang="en-US" dirty="0" err="1" smtClean="0"/>
              <a:t>Coquelicot</a:t>
            </a:r>
            <a:r>
              <a:rPr lang="en-US" dirty="0" smtClean="0"/>
              <a:t> Matrices?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List based matrices</a:t>
            </a:r>
          </a:p>
          <a:p>
            <a:r>
              <a:rPr lang="en-US" sz="3200" dirty="0" smtClean="0"/>
              <a:t>Slower for computing transpose, </a:t>
            </a:r>
            <a:r>
              <a:rPr lang="en-US" sz="3200" dirty="0" err="1" smtClean="0"/>
              <a:t>kronecker</a:t>
            </a:r>
            <a:r>
              <a:rPr lang="en-US" sz="3200" dirty="0" smtClean="0"/>
              <a:t> product.</a:t>
            </a:r>
          </a:p>
          <a:p>
            <a:r>
              <a:rPr lang="en-US" sz="3200" dirty="0" smtClean="0"/>
              <a:t>Limited operations</a:t>
            </a:r>
          </a:p>
        </p:txBody>
      </p:sp>
    </p:spTree>
    <p:extLst>
      <p:ext uri="{BB962C8B-B14F-4D97-AF65-F5344CB8AC3E}">
        <p14:creationId xmlns:p14="http://schemas.microsoft.com/office/powerpoint/2010/main" val="141251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 Numbers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Coquelicot’s</a:t>
            </a:r>
            <a:r>
              <a:rPr lang="en-US" sz="3200" dirty="0"/>
              <a:t> </a:t>
            </a:r>
            <a:r>
              <a:rPr lang="en-US" sz="3200" dirty="0" smtClean="0"/>
              <a:t>conservative extension of the Coq reals.</a:t>
            </a:r>
          </a:p>
          <a:p>
            <a:r>
              <a:rPr lang="en-US" sz="3200" dirty="0" smtClean="0"/>
              <a:t>Good: Can use ring / field / </a:t>
            </a:r>
            <a:r>
              <a:rPr lang="en-US" sz="3200" dirty="0" err="1" smtClean="0"/>
              <a:t>lra</a:t>
            </a:r>
            <a:r>
              <a:rPr lang="en-US" sz="3200" dirty="0" smtClean="0"/>
              <a:t>!</a:t>
            </a:r>
          </a:p>
          <a:p>
            <a:r>
              <a:rPr lang="en-US" sz="3200" dirty="0" smtClean="0"/>
              <a:t>Bad: Not computational.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8174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stCxn id="29" idx="3"/>
          </p:cNvCxnSpPr>
          <p:nvPr/>
        </p:nvCxnSpPr>
        <p:spPr>
          <a:xfrm flipH="1" flipV="1">
            <a:off x="2113280" y="2322675"/>
            <a:ext cx="6626479" cy="163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2072640" y="4003435"/>
            <a:ext cx="7985760" cy="159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6005958" y="2187675"/>
            <a:ext cx="270000" cy="270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960958" y="3823435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6140958" y="2457675"/>
            <a:ext cx="0" cy="17257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7652639" y="1923548"/>
            <a:ext cx="1087120" cy="965997"/>
            <a:chOff x="7203440" y="880694"/>
            <a:chExt cx="1087120" cy="965997"/>
          </a:xfrm>
        </p:grpSpPr>
        <p:sp useBgFill="1">
          <p:nvSpPr>
            <p:cNvPr id="29" name="TextBox 28"/>
            <p:cNvSpPr txBox="1"/>
            <p:nvPr/>
          </p:nvSpPr>
          <p:spPr>
            <a:xfrm>
              <a:off x="7203440" y="880694"/>
              <a:ext cx="1087120" cy="83099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4800" dirty="0"/>
            </a:p>
          </p:txBody>
        </p:sp>
        <p:sp>
          <p:nvSpPr>
            <p:cNvPr id="30" name="Block Arc 29"/>
            <p:cNvSpPr>
              <a:spLocks/>
            </p:cNvSpPr>
            <p:nvPr/>
          </p:nvSpPr>
          <p:spPr>
            <a:xfrm>
              <a:off x="7335420" y="1219200"/>
              <a:ext cx="823160" cy="627491"/>
            </a:xfrm>
            <a:prstGeom prst="blockArc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rIns="90000"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 flipH="1">
              <a:off x="7747000" y="1062703"/>
              <a:ext cx="271780" cy="465152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4" name="TextBox 3"/>
          <p:cNvSpPr txBox="1"/>
          <p:nvPr/>
        </p:nvSpPr>
        <p:spPr>
          <a:xfrm>
            <a:off x="3434080" y="1907178"/>
            <a:ext cx="873760" cy="830997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H</a:t>
            </a:r>
            <a:endParaRPr lang="en-US" sz="4800" dirty="0"/>
          </a:p>
        </p:txBody>
      </p:sp>
      <p:cxnSp>
        <p:nvCxnSpPr>
          <p:cNvPr id="43" name="Straight Connector 42"/>
          <p:cNvCxnSpPr/>
          <p:nvPr/>
        </p:nvCxnSpPr>
        <p:spPr>
          <a:xfrm flipH="1" flipV="1">
            <a:off x="8739760" y="2330862"/>
            <a:ext cx="1318640" cy="7271"/>
          </a:xfrm>
          <a:prstGeom prst="line">
            <a:avLst/>
          </a:prstGeom>
          <a:ln w="63500" cap="flat" cmpd="dbl">
            <a:solidFill>
              <a:schemeClr val="tx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itle 1"/>
          <p:cNvSpPr txBox="1">
            <a:spLocks/>
          </p:cNvSpPr>
          <p:nvPr/>
        </p:nvSpPr>
        <p:spPr>
          <a:xfrm>
            <a:off x="685801" y="290945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CIRCUITS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1290054" y="2028259"/>
                <a:ext cx="78258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charset="0"/>
                        </a:rPr>
                        <m:t>|0⟩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054" y="2028259"/>
                <a:ext cx="782586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1290054" y="3650567"/>
                <a:ext cx="78258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|0⟩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054" y="3650567"/>
                <a:ext cx="782586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393815" y="4994039"/>
                <a:ext cx="128753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charset="0"/>
                        </a:rPr>
                        <m:t>|0⟩|0⟩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15" y="4994039"/>
                <a:ext cx="1287532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2523961" y="4995276"/>
                <a:ext cx="278595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32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i="1" smtClean="0">
                              <a:latin typeface="Cambria Math" charset="0"/>
                            </a:rPr>
                            <m:t>0</m:t>
                          </m:r>
                        </m:e>
                      </m:d>
                      <m:r>
                        <a:rPr lang="en-US" sz="3200" i="1">
                          <a:latin typeface="Cambria Math" charset="0"/>
                        </a:rPr>
                        <m:t>|0⟩</m:t>
                      </m:r>
                      <m:r>
                        <a:rPr lang="en-US" sz="3200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3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1</m:t>
                          </m:r>
                        </m:e>
                      </m:d>
                      <m:r>
                        <a:rPr lang="en-US" sz="3200" i="1">
                          <a:latin typeface="Cambria Math" charset="0"/>
                        </a:rPr>
                        <m:t>|0⟩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961" y="4995276"/>
                <a:ext cx="2785955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5960958" y="4992480"/>
                <a:ext cx="278595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32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i="1" smtClean="0">
                              <a:latin typeface="Cambria Math" charset="0"/>
                            </a:rPr>
                            <m:t>0</m:t>
                          </m:r>
                        </m:e>
                      </m:d>
                      <m:r>
                        <a:rPr lang="en-US" sz="3200" i="1">
                          <a:latin typeface="Cambria Math" charset="0"/>
                        </a:rPr>
                        <m:t>|0⟩</m:t>
                      </m:r>
                      <m:r>
                        <a:rPr lang="en-US" sz="3200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3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1</m:t>
                          </m:r>
                        </m:e>
                      </m:d>
                      <m:r>
                        <a:rPr lang="en-US" sz="3200" i="1">
                          <a:latin typeface="Cambria Math" charset="0"/>
                        </a:rPr>
                        <m:t>|</m:t>
                      </m:r>
                      <m:r>
                        <a:rPr lang="en-US" sz="3200" b="0" i="1" smtClean="0">
                          <a:latin typeface="Cambria Math" charset="0"/>
                        </a:rPr>
                        <m:t>1</m:t>
                      </m:r>
                      <m:r>
                        <a:rPr lang="en-US" sz="3200" i="1">
                          <a:latin typeface="Cambria Math" charset="0"/>
                        </a:rPr>
                        <m:t>⟩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958" y="4992480"/>
                <a:ext cx="2785954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9529694" y="4992480"/>
                <a:ext cx="128753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32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i="1" smtClean="0">
                              <a:latin typeface="Cambria Math" charset="0"/>
                            </a:rPr>
                            <m:t>0</m:t>
                          </m:r>
                        </m:e>
                      </m:d>
                      <m:r>
                        <a:rPr lang="en-US" sz="3200" i="1">
                          <a:latin typeface="Cambria Math" charset="0"/>
                        </a:rPr>
                        <m:t>|0⟩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9694" y="4992480"/>
                <a:ext cx="1287532" cy="58477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9529694" y="5690843"/>
                <a:ext cx="128753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32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1</m:t>
                          </m:r>
                        </m:e>
                      </m:d>
                      <m:r>
                        <a:rPr lang="en-US" sz="3200" i="1">
                          <a:latin typeface="Cambria Math" charset="0"/>
                        </a:rPr>
                        <m:t>|</m:t>
                      </m:r>
                      <m:r>
                        <a:rPr lang="en-US" sz="3200" b="0" i="1" smtClean="0">
                          <a:latin typeface="Cambria Math" charset="0"/>
                        </a:rPr>
                        <m:t>1</m:t>
                      </m:r>
                      <m:r>
                        <a:rPr lang="en-US" sz="3200" i="1">
                          <a:latin typeface="Cambria Math" charset="0"/>
                        </a:rPr>
                        <m:t>⟩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9694" y="5690843"/>
                <a:ext cx="1287532" cy="58477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28" idx="3"/>
            <a:endCxn id="31" idx="1"/>
          </p:cNvCxnSpPr>
          <p:nvPr/>
        </p:nvCxnSpPr>
        <p:spPr>
          <a:xfrm>
            <a:off x="1681347" y="5286427"/>
            <a:ext cx="842614" cy="123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31" idx="3"/>
            <a:endCxn id="33" idx="1"/>
          </p:cNvCxnSpPr>
          <p:nvPr/>
        </p:nvCxnSpPr>
        <p:spPr>
          <a:xfrm flipV="1">
            <a:off x="5309916" y="5284868"/>
            <a:ext cx="651042" cy="279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3" idx="3"/>
            <a:endCxn id="35" idx="1"/>
          </p:cNvCxnSpPr>
          <p:nvPr/>
        </p:nvCxnSpPr>
        <p:spPr>
          <a:xfrm>
            <a:off x="8746912" y="5284868"/>
            <a:ext cx="78278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3" idx="3"/>
            <a:endCxn id="36" idx="1"/>
          </p:cNvCxnSpPr>
          <p:nvPr/>
        </p:nvCxnSpPr>
        <p:spPr>
          <a:xfrm>
            <a:off x="8746912" y="5284868"/>
            <a:ext cx="782782" cy="69836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2688553" y="5003113"/>
                <a:ext cx="262084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(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32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i="1" smtClean="0">
                              <a:latin typeface="Cambria Math" charset="0"/>
                            </a:rPr>
                            <m:t>0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</a:rPr>
                        <m:t>+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3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1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  <m:r>
                        <a:rPr lang="en-US" sz="3200" i="1">
                          <a:latin typeface="Cambria Math" charset="0"/>
                        </a:rPr>
                        <m:t>|0⟩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553" y="5003113"/>
                <a:ext cx="2620846" cy="58477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962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4" grpId="0" animBg="1"/>
      <p:bldP spid="31" grpId="2"/>
      <p:bldP spid="33" grpId="1"/>
      <p:bldP spid="35" grpId="1"/>
      <p:bldP spid="36" grpId="0"/>
      <p:bldP spid="40" grpId="0"/>
      <p:bldP spid="40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 of Bugs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Provide the wrong argument to a </a:t>
            </a:r>
            <a:r>
              <a:rPr lang="en-US" sz="3200" dirty="0" smtClean="0"/>
              <a:t>gate</a:t>
            </a:r>
          </a:p>
          <a:p>
            <a:r>
              <a:rPr lang="en-US" sz="3200" dirty="0" smtClean="0"/>
              <a:t>Apply </a:t>
            </a:r>
            <a:r>
              <a:rPr lang="en-US" sz="3200" dirty="0"/>
              <a:t>a </a:t>
            </a:r>
            <a:r>
              <a:rPr lang="en-US" sz="3200" dirty="0" smtClean="0"/>
              <a:t>gate to </a:t>
            </a:r>
            <a:r>
              <a:rPr lang="en-US" sz="3200" dirty="0"/>
              <a:t>the wrong wire, or </a:t>
            </a:r>
            <a:r>
              <a:rPr lang="en-US" sz="3200" dirty="0" smtClean="0"/>
              <a:t>vice-versa</a:t>
            </a:r>
          </a:p>
          <a:p>
            <a:r>
              <a:rPr lang="en-US" sz="3200" dirty="0" smtClean="0"/>
              <a:t>Forget </a:t>
            </a:r>
            <a:r>
              <a:rPr lang="en-US" sz="3200" dirty="0" smtClean="0"/>
              <a:t>to measure </a:t>
            </a:r>
            <a:r>
              <a:rPr lang="en-US" sz="3200" dirty="0" smtClean="0"/>
              <a:t>and discard </a:t>
            </a:r>
            <a:r>
              <a:rPr lang="en-US" sz="3200" dirty="0"/>
              <a:t>certain qubits </a:t>
            </a:r>
            <a:endParaRPr lang="en-US" sz="3200" dirty="0" smtClean="0"/>
          </a:p>
          <a:p>
            <a:r>
              <a:rPr lang="en-US" sz="3200" dirty="0" smtClean="0"/>
              <a:t>Classically </a:t>
            </a:r>
            <a:r>
              <a:rPr lang="en-US" sz="3200" dirty="0"/>
              <a:t>compute the wrong circuit </a:t>
            </a:r>
          </a:p>
        </p:txBody>
      </p:sp>
    </p:spTree>
    <p:extLst>
      <p:ext uri="{BB962C8B-B14F-4D97-AF65-F5344CB8AC3E}">
        <p14:creationId xmlns:p14="http://schemas.microsoft.com/office/powerpoint/2010/main" val="13941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Approaches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703513" y="287108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 defTabSz="914400">
              <a:defRPr/>
            </a:pPr>
            <a:r>
              <a:rPr lang="en-US" sz="5400" dirty="0" smtClean="0">
                <a:solidFill>
                  <a:prstClr val="white"/>
                </a:solidFill>
              </a:rPr>
              <a:t>Debugging</a:t>
            </a:r>
            <a:endParaRPr lang="en-US" sz="5400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03513" y="365517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 defTabSz="914400">
              <a:defRPr/>
            </a:pPr>
            <a:r>
              <a:rPr lang="en-US" sz="5400" dirty="0">
                <a:solidFill>
                  <a:prstClr val="white"/>
                </a:solidFill>
              </a:rPr>
              <a:t>Unit </a:t>
            </a:r>
            <a:r>
              <a:rPr lang="en-US" sz="5400" dirty="0" smtClean="0">
                <a:solidFill>
                  <a:prstClr val="white"/>
                </a:solidFill>
              </a:rPr>
              <a:t>Tests</a:t>
            </a:r>
            <a:endParaRPr lang="en-US" sz="5400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64443" y="4389559"/>
            <a:ext cx="45741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defRPr/>
            </a:pPr>
            <a:r>
              <a:rPr lang="en-US" sz="5400" dirty="0">
                <a:solidFill>
                  <a:prstClr val="white"/>
                </a:solidFill>
              </a:rPr>
              <a:t> Pencil &amp; Paper </a:t>
            </a:r>
          </a:p>
        </p:txBody>
      </p:sp>
      <p:sp>
        <p:nvSpPr>
          <p:cNvPr id="8" name="Rectangle 7"/>
          <p:cNvSpPr/>
          <p:nvPr/>
        </p:nvSpPr>
        <p:spPr>
          <a:xfrm>
            <a:off x="4160275" y="2136701"/>
            <a:ext cx="318247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defRPr/>
            </a:pPr>
            <a:r>
              <a:rPr lang="en-US" sz="5400" dirty="0">
                <a:solidFill>
                  <a:prstClr val="white"/>
                </a:solidFill>
              </a:rPr>
              <a:t>Simulation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38737" y="42351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7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xit" presetSubtype="4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xit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wipe(down)">
                                      <p:cBhvr>
                                        <p:cTn id="34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6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from="(ppt_w)" to="(-ppt_w*2)" calcmode="lin" valueType="num">
                                      <p:cBhvr rctx="PPT">
                                        <p:cTn id="59" dur="50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ppt_w*0.50)" calcmode="lin" valueType="num">
                                      <p:cBhvr>
                                        <p:cTn id="60" dur="500" decel="5000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1+ppt_h/2)" calcmode="lin" valueType="num">
                                      <p:cBhvr>
                                        <p:cTn id="6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  <p:bldP spid="8" grpId="0"/>
      <p:bldP spid="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Verification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 smtClean="0"/>
                  <a:t>A well-studied denotational semantics: </a:t>
                </a:r>
                <a:r>
                  <a:rPr lang="en-US" sz="3200" dirty="0" smtClean="0">
                    <a:solidFill>
                      <a:srgbClr val="00FF74"/>
                    </a:solidFill>
                  </a:rPr>
                  <a:t>Density Matrices!</a:t>
                </a:r>
              </a:p>
              <a:p>
                <a:r>
                  <a:rPr lang="en-US" sz="3200" dirty="0" smtClean="0"/>
                  <a:t>We can verify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prstClr val="white"/>
                        </a:solidFill>
                        <a:latin typeface="Cambria Math" charset="0"/>
                      </a:rPr>
                      <m:t>𝑄</m:t>
                    </m:r>
                  </m:oMath>
                </a14:m>
                <a:r>
                  <a:rPr lang="en-US" sz="2400" dirty="0">
                    <a:solidFill>
                      <a:prstClr val="white"/>
                    </a:solidFill>
                  </a:rPr>
                  <a:t>WIRE </a:t>
                </a:r>
                <a:r>
                  <a:rPr lang="en-US" sz="3200" dirty="0" smtClean="0"/>
                  <a:t>circuits in Coq</a:t>
                </a:r>
              </a:p>
              <a:p>
                <a:r>
                  <a:rPr lang="en-US" sz="3200" dirty="0" smtClean="0"/>
                  <a:t>Issue: Representing circuits and matrices</a:t>
                </a: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518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Trade-offs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062177" y="2193458"/>
            <a:ext cx="0" cy="3207882"/>
          </a:xfrm>
          <a:prstGeom prst="straightConnector1">
            <a:avLst/>
          </a:prstGeom>
          <a:ln w="3175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062177" y="5401339"/>
            <a:ext cx="5440326" cy="3545"/>
          </a:xfrm>
          <a:prstGeom prst="straightConnector1">
            <a:avLst/>
          </a:prstGeom>
          <a:ln w="3175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596242" y="5571460"/>
            <a:ext cx="20937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Ease of Use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829386" y="3194994"/>
            <a:ext cx="22327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Expressivity </a:t>
            </a:r>
          </a:p>
          <a:p>
            <a:r>
              <a:rPr lang="en-US" sz="3200" dirty="0" smtClean="0"/>
              <a:t>of Types</a:t>
            </a:r>
            <a:endParaRPr 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3551274" y="2365259"/>
            <a:ext cx="3012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Dependent Types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80369" y="4253075"/>
            <a:ext cx="2327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Simple types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21621" y="4856386"/>
            <a:ext cx="1766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No types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01633" y="3652700"/>
            <a:ext cx="2709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smtClean="0">
                <a:solidFill>
                  <a:srgbClr val="FFC000"/>
                </a:solidFill>
              </a:rPr>
              <a:t>Phantom Types</a:t>
            </a:r>
            <a:endParaRPr lang="en-US" sz="2800" dirty="0" smtClean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2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573765"/>
            <a:ext cx="10131425" cy="1456267"/>
          </a:xfrm>
        </p:spPr>
        <p:txBody>
          <a:bodyPr/>
          <a:lstStyle/>
          <a:p>
            <a:r>
              <a:rPr lang="en-US" dirty="0" smtClean="0"/>
              <a:t>Phantom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247949"/>
            <a:ext cx="10499650" cy="3649133"/>
          </a:xfrm>
        </p:spPr>
        <p:txBody>
          <a:bodyPr>
            <a:normAutofit/>
          </a:bodyPr>
          <a:lstStyle/>
          <a:p>
            <a:pPr marL="0" lvl="0" indent="0" defTabSz="914400">
              <a:spcAft>
                <a:spcPts val="0"/>
              </a:spcAft>
              <a:buClrTx/>
              <a:buSzTx/>
              <a:buNone/>
            </a:pPr>
            <a:r>
              <a:rPr lang="en-US" sz="4000" i="1" dirty="0" smtClean="0"/>
              <a:t>“a </a:t>
            </a:r>
            <a:r>
              <a:rPr lang="en-US" sz="4000" i="1" dirty="0" err="1" smtClean="0"/>
              <a:t>parametrised</a:t>
            </a:r>
            <a:r>
              <a:rPr lang="en-US" sz="4000" i="1" dirty="0" smtClean="0"/>
              <a:t> type whose parameters do not all appear on the right-hand side of its definition”</a:t>
            </a:r>
            <a:endParaRPr lang="en-US" sz="40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8401500" y="3785190"/>
            <a:ext cx="24157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- Haskell Wiki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1738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20631</TotalTime>
  <Words>913</Words>
  <Application>Microsoft Macintosh PowerPoint</Application>
  <PresentationFormat>Widescreen</PresentationFormat>
  <Paragraphs>205</Paragraphs>
  <Slides>36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Calibri</vt:lpstr>
      <vt:lpstr>Calibri Light</vt:lpstr>
      <vt:lpstr>Cambria Math</vt:lpstr>
      <vt:lpstr>Consolas</vt:lpstr>
      <vt:lpstr>Mangal</vt:lpstr>
      <vt:lpstr>Arial</vt:lpstr>
      <vt:lpstr>Celestial</vt:lpstr>
      <vt:lpstr>Phantom Types for Quantum Programs</vt:lpstr>
      <vt:lpstr>Outline</vt:lpstr>
      <vt:lpstr>Quantum Programs</vt:lpstr>
      <vt:lpstr>PowerPoint Presentation</vt:lpstr>
      <vt:lpstr>Sources of Bugs</vt:lpstr>
      <vt:lpstr>Possible Approaches</vt:lpstr>
      <vt:lpstr>Verification</vt:lpstr>
      <vt:lpstr>Trade-offs</vt:lpstr>
      <vt:lpstr>Phantom Types</vt:lpstr>
      <vt:lpstr>Phantom Matrices</vt:lpstr>
      <vt:lpstr>Why Functions?</vt:lpstr>
      <vt:lpstr>Why Phantom Types?</vt:lpstr>
      <vt:lpstr>Why Not Full Dependent Types?</vt:lpstr>
      <vt:lpstr>What Can We prove?</vt:lpstr>
      <vt:lpstr>What Can’t We prove?</vt:lpstr>
      <vt:lpstr>Well-Formedness Condition</vt:lpstr>
      <vt:lpstr>Proved!</vt:lpstr>
      <vt:lpstr>Quantum Matrices</vt:lpstr>
      <vt:lpstr>Quantum Circuits</vt:lpstr>
      <vt:lpstr>Circuit Types</vt:lpstr>
      <vt:lpstr>Linear Types</vt:lpstr>
      <vt:lpstr>Linear Types</vt:lpstr>
      <vt:lpstr>Linear Types</vt:lpstr>
      <vt:lpstr>Constructing Circuits </vt:lpstr>
      <vt:lpstr>PowerPoint Presentation</vt:lpstr>
      <vt:lpstr>Phantom Circuits</vt:lpstr>
      <vt:lpstr>PHANTOMISH Circuits</vt:lpstr>
      <vt:lpstr>PHANTOMISH Circuits</vt:lpstr>
      <vt:lpstr>Bell00 (new)</vt:lpstr>
      <vt:lpstr>Well-Typed</vt:lpstr>
      <vt:lpstr>Further Challenges</vt:lpstr>
      <vt:lpstr>Other CHallenges</vt:lpstr>
      <vt:lpstr>PowerPoint Presentation</vt:lpstr>
      <vt:lpstr>Why Not SSReflect Matrices?</vt:lpstr>
      <vt:lpstr>Why Not Coquelicot Matrices?</vt:lpstr>
      <vt:lpstr>Complex Numbers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Formally Verifying Your Quantum Programs</dc:title>
  <dc:creator>rxtreme@gmail.com</dc:creator>
  <cp:lastModifiedBy>rxtreme@gmail.com</cp:lastModifiedBy>
  <cp:revision>184</cp:revision>
  <dcterms:created xsi:type="dcterms:W3CDTF">2017-11-19T02:41:03Z</dcterms:created>
  <dcterms:modified xsi:type="dcterms:W3CDTF">2018-01-13T22:40:01Z</dcterms:modified>
</cp:coreProperties>
</file>